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72" r:id="rId2"/>
  </p:sldMasterIdLst>
  <p:notesMasterIdLst>
    <p:notesMasterId r:id="rId25"/>
  </p:notesMasterIdLst>
  <p:sldIdLst>
    <p:sldId id="384" r:id="rId3"/>
    <p:sldId id="259" r:id="rId4"/>
    <p:sldId id="380" r:id="rId5"/>
    <p:sldId id="364" r:id="rId6"/>
    <p:sldId id="365" r:id="rId7"/>
    <p:sldId id="363" r:id="rId8"/>
    <p:sldId id="368" r:id="rId9"/>
    <p:sldId id="369" r:id="rId10"/>
    <p:sldId id="370" r:id="rId11"/>
    <p:sldId id="371" r:id="rId12"/>
    <p:sldId id="372" r:id="rId13"/>
    <p:sldId id="373" r:id="rId14"/>
    <p:sldId id="367" r:id="rId15"/>
    <p:sldId id="374" r:id="rId16"/>
    <p:sldId id="375" r:id="rId17"/>
    <p:sldId id="377" r:id="rId18"/>
    <p:sldId id="382" r:id="rId19"/>
    <p:sldId id="386" r:id="rId20"/>
    <p:sldId id="383" r:id="rId21"/>
    <p:sldId id="378" r:id="rId22"/>
    <p:sldId id="385" r:id="rId23"/>
    <p:sldId id="357" r:id="rId24"/>
  </p:sldIdLst>
  <p:sldSz cx="9144000" cy="6858000" type="screen4x3"/>
  <p:notesSz cx="6646863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  <a:srgbClr val="FFFF00"/>
    <a:srgbClr val="463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50" cy="488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696" y="0"/>
            <a:ext cx="2879650" cy="488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6D2CD-1951-47F9-A8CF-EA3E7CBFB00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35" y="4643605"/>
            <a:ext cx="5317794" cy="44001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7208"/>
            <a:ext cx="2879650" cy="488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696" y="9287208"/>
            <a:ext cx="2879650" cy="488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793FA-6895-49EC-BBE8-DE3051BD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0987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536015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381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381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918973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8913"/>
            <a:ext cx="8240713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4952111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55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2024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93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68638"/>
            <a:ext cx="4038600" cy="93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8830753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B4E06A-A6D5-4BBD-920A-77B7A88BF359}" type="datetimeFigureOut">
              <a:rPr lang="en-US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01ECFB-E674-4F71-B5F3-423F8B6C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36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75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76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5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3594746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09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8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4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3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54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31855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2024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2024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995350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266436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051154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62711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44561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138241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fa-IR" dirty="0" smtClean="0"/>
          </a:p>
        </p:txBody>
      </p:sp>
      <p:pic>
        <p:nvPicPr>
          <p:cNvPr id="6" name="Picture 10" descr="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359525"/>
            <a:ext cx="11969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5579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4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4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4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4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4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4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4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4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4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44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44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tr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tr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tr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tr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tr" pitchFamily="2" charset="-78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tr" pitchFamily="2" charset="-78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tr" pitchFamily="2" charset="-78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itr" pitchFamily="2" charset="-78"/>
        </a:defRPr>
      </a:lvl9pPr>
    </p:titleStyle>
    <p:bodyStyle>
      <a:lvl1pPr marL="0" indent="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None/>
        <a:defRPr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59B3-CF98-4BF9-8635-EF196E638F3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744C-07F4-4A81-B1C4-C6E9A892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33600" y="1219200"/>
            <a:ext cx="46482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Nazanin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Nazanin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Nazanin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Nazanin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Nazanin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Nazanin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Nazanin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Nazanin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Nazanin" pitchFamily="2" charset="-78"/>
              </a:defRPr>
            </a:lvl9pPr>
          </a:lstStyle>
          <a:p>
            <a:pPr algn="ctr" eaLnBrk="1" hangingPunct="1"/>
            <a:r>
              <a:rPr lang="fa-IR" altLang="en-US" b="1" dirty="0" smtClean="0">
                <a:cs typeface="B Nazanin" pitchFamily="2" charset="-78"/>
              </a:rPr>
              <a:t>به نام خدا</a:t>
            </a:r>
          </a:p>
          <a:p>
            <a:pPr algn="ctr" eaLnBrk="1" hangingPunct="1"/>
            <a:endParaRPr lang="fa-IR" altLang="en-US" b="1" dirty="0" smtClean="0">
              <a:cs typeface="B Nazanin" pitchFamily="2" charset="-78"/>
            </a:endParaRPr>
          </a:p>
          <a:p>
            <a:pPr algn="ctr" eaLnBrk="1" hangingPunct="1"/>
            <a:endParaRPr lang="fa-IR" altLang="en-US" b="1" dirty="0" smtClean="0">
              <a:cs typeface="B Nazanin" pitchFamily="2" charset="-78"/>
            </a:endParaRPr>
          </a:p>
          <a:p>
            <a:pPr algn="ctr" eaLnBrk="1" hangingPunct="1"/>
            <a:r>
              <a:rPr lang="fa-IR" altLang="en-US" b="1" dirty="0" smtClean="0">
                <a:cs typeface="B Nazanin" pitchFamily="2" charset="-78"/>
              </a:rPr>
              <a:t>سمینار طراحی ساختمان بیمارستان ها براساس عملکرد</a:t>
            </a:r>
          </a:p>
          <a:p>
            <a:pPr algn="ctr" eaLnBrk="1" hangingPunct="1"/>
            <a:r>
              <a:rPr lang="fa-IR" altLang="en-US" sz="1600" b="1" dirty="0" smtClean="0">
                <a:cs typeface="B Nazanin" pitchFamily="2" charset="-78"/>
              </a:rPr>
              <a:t>طراحی اجزای سازه ای و ارزیابی لرزه ای در تراز پی</a:t>
            </a:r>
          </a:p>
          <a:p>
            <a:pPr algn="ctr" eaLnBrk="1" hangingPunct="1"/>
            <a:endParaRPr lang="fa-IR" altLang="en-US" b="1" dirty="0">
              <a:cs typeface="B Nazanin" pitchFamily="2" charset="-78"/>
            </a:endParaRPr>
          </a:p>
          <a:p>
            <a:pPr algn="ctr" eaLnBrk="1" hangingPunct="1"/>
            <a:endParaRPr lang="fa-IR" altLang="en-US" b="1" dirty="0">
              <a:cs typeface="B Nazanin" pitchFamily="2" charset="-78"/>
            </a:endParaRPr>
          </a:p>
          <a:p>
            <a:pPr algn="ctr" eaLnBrk="1" hangingPunct="1"/>
            <a:r>
              <a:rPr lang="fa-IR" altLang="en-US" sz="1600" b="1" dirty="0" smtClean="0">
                <a:cs typeface="B Nazanin" pitchFamily="2" charset="-78"/>
              </a:rPr>
              <a:t>عنوان:</a:t>
            </a:r>
            <a:endParaRPr lang="en-US" altLang="en-US" sz="1600" b="1" dirty="0">
              <a:cs typeface="B Nazanin" pitchFamily="2" charset="-78"/>
            </a:endParaRPr>
          </a:p>
          <a:p>
            <a:pPr algn="ctr" eaLnBrk="1" hangingPunct="1"/>
            <a:r>
              <a:rPr lang="fa-IR" altLang="en-US" sz="1600" b="1" dirty="0" smtClean="0">
                <a:cs typeface="B Nazanin" pitchFamily="2" charset="-78"/>
              </a:rPr>
              <a:t>ارتقای عملکرد سازه بیمارستان طراحی شده بر اساس استاندارد 2800 ویرایش 3 با استفاده از میراگر اصطکاکی</a:t>
            </a:r>
            <a:endParaRPr lang="fa-IR" altLang="en-US" sz="1600" b="1" dirty="0" smtClean="0">
              <a:latin typeface="Calibri"/>
              <a:cs typeface="B Nazanin" pitchFamily="2" charset="-78"/>
            </a:endParaRPr>
          </a:p>
          <a:p>
            <a:pPr algn="ctr" eaLnBrk="1" hangingPunct="1"/>
            <a:endParaRPr lang="fa-IR" altLang="en-US" sz="1500" dirty="0">
              <a:cs typeface="B Nazanin" pitchFamily="2" charset="-78"/>
            </a:endParaRPr>
          </a:p>
          <a:p>
            <a:pPr algn="ctr" eaLnBrk="1" hangingPunct="1"/>
            <a:r>
              <a:rPr lang="fa-IR" altLang="en-US" sz="2000" dirty="0">
                <a:cs typeface="B Nazanin" pitchFamily="2" charset="-78"/>
              </a:rPr>
              <a:t> </a:t>
            </a:r>
            <a:endParaRPr lang="fa-IR" altLang="en-US" sz="2000" dirty="0" smtClean="0">
              <a:cs typeface="B Nazanin" pitchFamily="2" charset="-78"/>
            </a:endParaRPr>
          </a:p>
          <a:p>
            <a:pPr algn="ctr" eaLnBrk="1" hangingPunct="1"/>
            <a:endParaRPr lang="fa-IR" altLang="en-US" sz="1600" b="1" dirty="0" smtClean="0">
              <a:cs typeface="B Nazanin" pitchFamily="2" charset="-78"/>
            </a:endParaRPr>
          </a:p>
          <a:p>
            <a:pPr algn="ctr" eaLnBrk="1" hangingPunct="1"/>
            <a:r>
              <a:rPr lang="fa-IR" altLang="en-US" sz="1500" b="1" dirty="0" smtClean="0">
                <a:cs typeface="B Nazanin" pitchFamily="2" charset="-78"/>
              </a:rPr>
              <a:t>تیمور هنربخش</a:t>
            </a:r>
          </a:p>
          <a:p>
            <a:pPr algn="ctr" eaLnBrk="1" hangingPunct="1"/>
            <a:endParaRPr lang="fa-IR" altLang="en-US" sz="2200" dirty="0" smtClean="0">
              <a:cs typeface="B Nazanin" pitchFamily="2" charset="-78"/>
            </a:endParaRPr>
          </a:p>
          <a:p>
            <a:pPr algn="ctr" eaLnBrk="1" hangingPunct="1"/>
            <a:r>
              <a:rPr lang="en-US" altLang="en-US" sz="2200" dirty="0">
                <a:cs typeface="B Nazanin" pitchFamily="2" charset="-78"/>
              </a:rPr>
              <a:t/>
            </a:r>
            <a:br>
              <a:rPr lang="en-US" altLang="en-US" sz="2200" dirty="0">
                <a:cs typeface="B Nazanin" pitchFamily="2" charset="-78"/>
              </a:rPr>
            </a:br>
            <a:r>
              <a:rPr lang="fa-IR" altLang="en-US" sz="1500" b="1" dirty="0" smtClean="0">
                <a:cs typeface="B Nazanin" pitchFamily="2" charset="-78"/>
              </a:rPr>
              <a:t>96/12/08</a:t>
            </a:r>
            <a:endParaRPr lang="en-US" altLang="en-US" sz="1500" dirty="0">
              <a:cs typeface="B Nazanin" pitchFamily="2" charset="-78"/>
            </a:endParaRPr>
          </a:p>
        </p:txBody>
      </p:sp>
      <p:pic>
        <p:nvPicPr>
          <p:cNvPr id="7" name="Picture 10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12" y="4953000"/>
            <a:ext cx="1295976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9" t="17021" r="6409"/>
          <a:stretch/>
        </p:blipFill>
        <p:spPr bwMode="auto">
          <a:xfrm>
            <a:off x="6934201" y="261936"/>
            <a:ext cx="1924050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7"/>
            <a:ext cx="135718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584679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1799" y="188913"/>
            <a:ext cx="2133601" cy="455612"/>
          </a:xfrm>
        </p:spPr>
        <p:txBody>
          <a:bodyPr/>
          <a:lstStyle/>
          <a:p>
            <a:pPr algn="r"/>
            <a:r>
              <a:rPr lang="fa-IR" b="1" dirty="0" smtClean="0">
                <a:effectLst/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effectLst/>
                <a:cs typeface="B Nazanin" pitchFamily="2" charset="-78"/>
              </a:rPr>
              <a:t>شتابنگاشت شماره (2)</a:t>
            </a:r>
            <a:endParaRPr lang="en-US" b="1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15055" r="4034" b="15691"/>
          <a:stretch/>
        </p:blipFill>
        <p:spPr bwMode="auto">
          <a:xfrm>
            <a:off x="533399" y="3343274"/>
            <a:ext cx="5345907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10561"/>
          <a:stretch/>
        </p:blipFill>
        <p:spPr bwMode="auto">
          <a:xfrm>
            <a:off x="533400" y="242887"/>
            <a:ext cx="534590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931681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1800" y="304800"/>
            <a:ext cx="2133601" cy="455612"/>
          </a:xfrm>
        </p:spPr>
        <p:txBody>
          <a:bodyPr/>
          <a:lstStyle/>
          <a:p>
            <a:pPr algn="r"/>
            <a:r>
              <a:rPr lang="fa-IR" b="1" dirty="0" smtClean="0">
                <a:effectLst/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effectLst/>
                <a:cs typeface="B Nazanin" pitchFamily="2" charset="-78"/>
              </a:rPr>
              <a:t>شتابنگاشت شماره (3)</a:t>
            </a:r>
            <a:endParaRPr lang="en-US" b="1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2390" r="3844" b="11745"/>
          <a:stretch/>
        </p:blipFill>
        <p:spPr bwMode="auto">
          <a:xfrm>
            <a:off x="762000" y="304800"/>
            <a:ext cx="5386387" cy="31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5287" r="1107" b="15691"/>
          <a:stretch/>
        </p:blipFill>
        <p:spPr bwMode="auto">
          <a:xfrm>
            <a:off x="761999" y="3448288"/>
            <a:ext cx="54054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99665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914400" y="4495800"/>
            <a:ext cx="7467601" cy="1682750"/>
          </a:xfrm>
        </p:spPr>
        <p:txBody>
          <a:bodyPr/>
          <a:lstStyle/>
          <a:p>
            <a:r>
              <a:rPr lang="fa-IR" sz="1400" b="0" dirty="0" smtClean="0">
                <a:effectLst/>
                <a:cs typeface="B Nazanin" pitchFamily="2" charset="-78"/>
              </a:rPr>
              <a:t>ترکیبات بارگذاری زیر در ارزیابی و طراحی بکار رفته است؛</a:t>
            </a:r>
            <a:endParaRPr lang="en-US" sz="1400" b="0" dirty="0" smtClean="0">
              <a:effectLst/>
              <a:cs typeface="B Nazanin" pitchFamily="2" charset="-78"/>
            </a:endParaRPr>
          </a:p>
          <a:p>
            <a:endParaRPr lang="en-US" sz="1400" b="0" dirty="0">
              <a:effectLst/>
              <a:cs typeface="B Nazanin" pitchFamily="2" charset="-78"/>
            </a:endParaRPr>
          </a:p>
          <a:p>
            <a:r>
              <a:rPr lang="en-US" sz="1400" b="0" dirty="0" smtClean="0">
                <a:effectLst/>
              </a:rPr>
              <a:t>                                                                          </a:t>
            </a:r>
            <a:r>
              <a:rPr lang="fa-IR" sz="1400" b="0" dirty="0" smtClean="0">
                <a:effectLst/>
              </a:rPr>
              <a:t>(1)</a:t>
            </a:r>
            <a:endParaRPr lang="en-US" sz="1400" b="0" dirty="0" smtClean="0">
              <a:effectLst/>
            </a:endParaRPr>
          </a:p>
          <a:p>
            <a:r>
              <a:rPr lang="en-US" sz="1400" b="0" dirty="0" smtClean="0">
                <a:effectLst/>
              </a:rPr>
              <a:t>                                                                          </a:t>
            </a:r>
            <a:r>
              <a:rPr lang="fa-IR" sz="1400" b="0" dirty="0" smtClean="0">
                <a:effectLst/>
              </a:rPr>
              <a:t>(</a:t>
            </a:r>
            <a:r>
              <a:rPr lang="fa-IR" sz="1400" b="0" dirty="0">
                <a:effectLst/>
              </a:rPr>
              <a:t>2)</a:t>
            </a:r>
            <a:endParaRPr lang="en-US" sz="1400" b="0" dirty="0">
              <a:effectLst/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038600"/>
            <a:ext cx="7620000" cy="455612"/>
          </a:xfrm>
        </p:spPr>
        <p:txBody>
          <a:bodyPr/>
          <a:lstStyle/>
          <a:p>
            <a:pPr algn="r"/>
            <a:r>
              <a:rPr lang="fa-IR" b="1" u="sng" dirty="0" smtClean="0">
                <a:solidFill>
                  <a:schemeClr val="tx1"/>
                </a:solidFill>
                <a:effectLst/>
                <a:cs typeface="B Nazanin" pitchFamily="2" charset="-78"/>
              </a:rPr>
              <a:t>6-ترکیبات بار گذاری:</a:t>
            </a:r>
            <a:endParaRPr lang="en-US" b="1" u="sng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4724400"/>
                <a:ext cx="2362200" cy="1048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1"/>
                <a:r>
                  <a:rPr lang="ar-SA" dirty="0"/>
                  <a:t> 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/>
                        </a:rPr>
                        <m:t>1</m:t>
                      </m:r>
                      <m:r>
                        <a:rPr lang="en-US" sz="1400">
                          <a:latin typeface="Cambria Math"/>
                        </a:rPr>
                        <m:t>.</m:t>
                      </m:r>
                      <m:r>
                        <a:rPr lang="en-US" sz="1400">
                          <a:latin typeface="Cambria Math"/>
                        </a:rPr>
                        <m:t>1</m:t>
                      </m:r>
                      <m:r>
                        <a:rPr lang="en-US" sz="1400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𝐷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1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1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𝑒𝑥𝑝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1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1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>
                          <a:latin typeface="Cambria Math"/>
                        </a:rPr>
                        <m:t>0</m:t>
                      </m:r>
                      <m:r>
                        <a:rPr lang="en-US" sz="1400">
                          <a:latin typeface="Cambria Math"/>
                        </a:rPr>
                        <m:t>.</m:t>
                      </m:r>
                      <m:r>
                        <a:rPr lang="en-US" sz="1400">
                          <a:latin typeface="Cambria Math"/>
                        </a:rPr>
                        <m:t>9</m:t>
                      </m:r>
                      <m:r>
                        <a:rPr lang="en-US" sz="1400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𝐷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1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400" b="0" i="1">
                              <a:latin typeface="Cambria Math"/>
                            </a:rPr>
                            <m:t>𝑒𝑥𝑝</m:t>
                          </m:r>
                        </m:sub>
                      </m:sSub>
                      <m:r>
                        <a:rPr lang="en-US" sz="1400" b="1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4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𝐿</m:t>
                      </m:r>
                      <m:r>
                        <a:rPr lang="en-US" sz="1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24400"/>
                <a:ext cx="2362200" cy="1048877"/>
              </a:xfrm>
              <a:prstGeom prst="rect">
                <a:avLst/>
              </a:prstGeom>
              <a:blipFill rotWithShape="1">
                <a:blip r:embed="rId2"/>
                <a:stretch>
                  <a:fillRect l="-232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2"/>
          <p:cNvSpPr txBox="1">
            <a:spLocks/>
          </p:cNvSpPr>
          <p:nvPr/>
        </p:nvSpPr>
        <p:spPr bwMode="auto">
          <a:xfrm>
            <a:off x="2971800" y="3581400"/>
            <a:ext cx="2667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/>
            <a:r>
              <a:rPr lang="fa-IR" dirty="0" smtClean="0">
                <a:effectLst/>
                <a:cs typeface="B Nazanin" pitchFamily="2" charset="-78"/>
              </a:rPr>
              <a:t> </a:t>
            </a:r>
            <a:r>
              <a:rPr lang="fa-IR" sz="1400" b="0" dirty="0" smtClean="0">
                <a:effectLst/>
                <a:cs typeface="B Nazanin" pitchFamily="2" charset="-78"/>
              </a:rPr>
              <a:t>منحنی هیسترزیس میراگر</a:t>
            </a:r>
            <a:endParaRPr lang="en-US" sz="1400" b="0" dirty="0">
              <a:effectLst/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239" r="1221" b="4498"/>
          <a:stretch/>
        </p:blipFill>
        <p:spPr bwMode="auto">
          <a:xfrm>
            <a:off x="1852464" y="267493"/>
            <a:ext cx="4905672" cy="331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93804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13687" cy="455612"/>
          </a:xfrm>
        </p:spPr>
        <p:txBody>
          <a:bodyPr/>
          <a:lstStyle/>
          <a:p>
            <a:pPr algn="r"/>
            <a:r>
              <a:rPr lang="fa-IR" b="1" u="sng" dirty="0" smtClean="0">
                <a:solidFill>
                  <a:schemeClr val="tx1"/>
                </a:solidFill>
                <a:effectLst/>
                <a:cs typeface="B Nazanin" pitchFamily="2" charset="-78"/>
              </a:rPr>
              <a:t>7-مدلسازی و تحلیل سازه</a:t>
            </a:r>
            <a:endParaRPr lang="en-US" b="1" u="sng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1400" b="0" dirty="0">
                <a:effectLst/>
                <a:cs typeface="B Nazanin" pitchFamily="2" charset="-78"/>
              </a:rPr>
              <a:t>با توجه به </a:t>
            </a:r>
            <a:r>
              <a:rPr lang="fa-IR" sz="1400" b="0" dirty="0" smtClean="0">
                <a:effectLst/>
                <a:cs typeface="B Nazanin" pitchFamily="2" charset="-78"/>
              </a:rPr>
              <a:t>اطلاعات </a:t>
            </a:r>
            <a:r>
              <a:rPr lang="fa-IR" sz="1400" b="0" dirty="0">
                <a:effectLst/>
                <a:cs typeface="B Nazanin" pitchFamily="2" charset="-78"/>
              </a:rPr>
              <a:t>موجود سازه، مدل سه بعدي اين ساختمان با استفاده از نرم‏افزار </a:t>
            </a:r>
            <a:r>
              <a:rPr lang="en-US" sz="1400" b="0" dirty="0" smtClean="0">
                <a:effectLst/>
                <a:latin typeface="Times New Roman" pitchFamily="18" charset="0"/>
                <a:cs typeface="Times New Roman" pitchFamily="18" charset="0"/>
              </a:rPr>
              <a:t>ETABS </a:t>
            </a:r>
            <a:r>
              <a:rPr lang="en-US" sz="1400" b="0" dirty="0" smtClean="0"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400" b="0" dirty="0" smtClean="0">
                <a:effectLst/>
                <a:latin typeface="Times New Roman" pitchFamily="18" charset="0"/>
                <a:cs typeface="Times New Roman" pitchFamily="18" charset="0"/>
              </a:rPr>
              <a:t>.7.4</a:t>
            </a:r>
            <a:r>
              <a:rPr lang="fa-IR" sz="14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1400" b="0" dirty="0">
                <a:effectLst/>
                <a:cs typeface="B Nazanin" pitchFamily="2" charset="-78"/>
              </a:rPr>
              <a:t>ساخته شده است. در اين مدلسازي از المانهاي تير، ستون و </a:t>
            </a:r>
            <a:r>
              <a:rPr lang="fa-IR" sz="1400" b="0" dirty="0" smtClean="0">
                <a:effectLst/>
                <a:cs typeface="B Nazanin" pitchFamily="2" charset="-78"/>
              </a:rPr>
              <a:t>بادبند اصطکاکی </a:t>
            </a:r>
            <a:r>
              <a:rPr lang="fa-IR" sz="1400" b="0" dirty="0">
                <a:effectLst/>
                <a:cs typeface="B Nazanin" pitchFamily="2" charset="-78"/>
              </a:rPr>
              <a:t>استفاده گردیده است</a:t>
            </a:r>
            <a:r>
              <a:rPr lang="fa-IR" sz="1400" b="0" dirty="0" smtClean="0">
                <a:effectLst/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1400" b="0" dirty="0" smtClean="0">
                <a:effectLst/>
                <a:cs typeface="B Nazanin" pitchFamily="2" charset="-78"/>
              </a:rPr>
              <a:t>برای مدلسازی مهاربند اصطکاکی در تحلیل از </a:t>
            </a:r>
            <a:r>
              <a:rPr lang="en-US" sz="1400" b="0" dirty="0" smtClean="0">
                <a:effectLst/>
                <a:cs typeface="B Nazanin" pitchFamily="2" charset="-78"/>
              </a:rPr>
              <a:t>Link </a:t>
            </a:r>
            <a:r>
              <a:rPr lang="fa-IR" sz="1400" b="0" dirty="0" smtClean="0">
                <a:effectLst/>
                <a:cs typeface="B Nazanin" pitchFamily="2" charset="-78"/>
              </a:rPr>
              <a:t> های مناسب (سختی و مقاومت مناسب) استفاده شده است.</a:t>
            </a:r>
          </a:p>
          <a:p>
            <a:pPr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1400" b="0" dirty="0" smtClean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1400" b="0" dirty="0" smtClean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1400" b="0" dirty="0" smtClean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1400" b="0" dirty="0" smtClean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400" b="0" dirty="0">
                <a:effectLst/>
                <a:cs typeface="B Nazanin" pitchFamily="2" charset="-78"/>
              </a:rPr>
              <a:t> </a:t>
            </a:r>
            <a:r>
              <a:rPr lang="fa-IR" sz="1400" b="0" dirty="0" smtClean="0">
                <a:effectLst/>
                <a:cs typeface="B Nazanin" pitchFamily="2" charset="-78"/>
              </a:rPr>
              <a:t>                                                                                                                         </a:t>
            </a:r>
            <a:endParaRPr lang="fa-IR" sz="1400" b="0" dirty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400" b="0" dirty="0" smtClean="0">
                <a:effectLst/>
                <a:cs typeface="B Nazanin" pitchFamily="2" charset="-78"/>
              </a:rPr>
              <a:t>                                                                           </a:t>
            </a:r>
            <a:endParaRPr lang="en-US" sz="1400" b="0" dirty="0">
              <a:effectLst/>
              <a:cs typeface="B Nazanin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10429" r="5143" b="11352"/>
          <a:stretch/>
        </p:blipFill>
        <p:spPr bwMode="auto">
          <a:xfrm>
            <a:off x="4724400" y="2971800"/>
            <a:ext cx="389763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724401" y="4800600"/>
            <a:ext cx="389763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9pPr>
          </a:lstStyle>
          <a:p>
            <a:r>
              <a:rPr lang="fa-IR" sz="1400" dirty="0" smtClean="0">
                <a:effectLst/>
                <a:cs typeface="B Nazanin" pitchFamily="2" charset="-78"/>
              </a:rPr>
              <a:t>جزییات تیپ اجرایی سیستم میراگر</a:t>
            </a:r>
            <a:endParaRPr lang="en-US" sz="1400" dirty="0">
              <a:effectLst/>
              <a:cs typeface="B Nazanin" pitchFamily="2" charset="-78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66725" y="5608765"/>
            <a:ext cx="3714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1400" dirty="0">
                <a:effectLst/>
                <a:cs typeface="B Nazanin" pitchFamily="2" charset="-78"/>
              </a:rPr>
              <a:t>مدل سه بعدی سازه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r="12768" b="2439"/>
          <a:stretch/>
        </p:blipFill>
        <p:spPr bwMode="auto">
          <a:xfrm>
            <a:off x="466725" y="2154108"/>
            <a:ext cx="3714750" cy="343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62403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5410200" y="685800"/>
            <a:ext cx="3135313" cy="3816350"/>
          </a:xfrm>
        </p:spPr>
        <p:txBody>
          <a:bodyPr/>
          <a:lstStyle/>
          <a:p>
            <a:pPr algn="just"/>
            <a:r>
              <a:rPr lang="fa-IR" sz="1400" dirty="0" smtClean="0">
                <a:effectLst/>
                <a:cs typeface="B Nazanin" pitchFamily="2" charset="-78"/>
              </a:rPr>
              <a:t>8-1-کنترل اعضا سازه در سطح خطر(1)</a:t>
            </a:r>
          </a:p>
          <a:p>
            <a:r>
              <a:rPr lang="fa-IR" sz="1400" b="0" dirty="0" smtClean="0">
                <a:effectLst/>
                <a:cs typeface="B Nazanin" pitchFamily="2" charset="-78"/>
              </a:rPr>
              <a:t>     8-1-1-اعضا سازه </a:t>
            </a:r>
            <a:r>
              <a:rPr lang="fa-IR" sz="1400" b="0" dirty="0">
                <a:effectLst/>
                <a:cs typeface="B Nazanin" pitchFamily="2" charset="-78"/>
              </a:rPr>
              <a:t>طبق معیارهای پذیرش </a:t>
            </a:r>
            <a:r>
              <a:rPr lang="fa-IR" sz="1400" b="0" dirty="0" smtClean="0">
                <a:effectLst/>
                <a:cs typeface="B Nazanin" pitchFamily="2" charset="-78"/>
              </a:rPr>
              <a:t>جدول  </a:t>
            </a:r>
          </a:p>
          <a:p>
            <a:r>
              <a:rPr lang="fa-IR" sz="1400" b="0" dirty="0">
                <a:effectLst/>
                <a:cs typeface="B Nazanin" pitchFamily="2" charset="-78"/>
              </a:rPr>
              <a:t> </a:t>
            </a:r>
            <a:r>
              <a:rPr lang="fa-IR" sz="1400" b="0" dirty="0" smtClean="0">
                <a:effectLst/>
                <a:cs typeface="B Nazanin" pitchFamily="2" charset="-78"/>
              </a:rPr>
              <a:t>              </a:t>
            </a:r>
            <a:r>
              <a:rPr lang="fa-IR" sz="1400" b="0" dirty="0">
                <a:effectLst/>
                <a:cs typeface="B Nazanin" pitchFamily="2" charset="-78"/>
              </a:rPr>
              <a:t>زیر مورد ارزیابی / طراحی قرار گرفته اند</a:t>
            </a:r>
            <a:r>
              <a:rPr lang="fa-IR" sz="1400" b="0" dirty="0" smtClean="0">
                <a:effectLst/>
                <a:cs typeface="B Nazanin" pitchFamily="2" charset="-78"/>
              </a:rPr>
              <a:t>.</a:t>
            </a:r>
          </a:p>
          <a:p>
            <a:pPr algn="just"/>
            <a:r>
              <a:rPr lang="fa-IR" sz="1400" b="0" dirty="0">
                <a:effectLst/>
                <a:cs typeface="B Nazanin" pitchFamily="2" charset="-78"/>
              </a:rPr>
              <a:t> </a:t>
            </a:r>
            <a:r>
              <a:rPr lang="fa-IR" sz="1400" b="0" dirty="0" smtClean="0">
                <a:effectLst/>
                <a:cs typeface="B Nazanin" pitchFamily="2" charset="-78"/>
              </a:rPr>
              <a:t>   8-1-2-کنترل </a:t>
            </a:r>
            <a:r>
              <a:rPr lang="fa-IR" sz="1400" b="0" dirty="0">
                <a:effectLst/>
                <a:cs typeface="B Nazanin" pitchFamily="2" charset="-78"/>
              </a:rPr>
              <a:t>دریفت</a:t>
            </a:r>
          </a:p>
          <a:p>
            <a:pPr algn="just"/>
            <a:r>
              <a:rPr lang="fa-IR" sz="1400" b="0" dirty="0" smtClean="0">
                <a:effectLst/>
                <a:cs typeface="B Nazanin" pitchFamily="2" charset="-78"/>
              </a:rPr>
              <a:t>               حداکثر </a:t>
            </a:r>
            <a:r>
              <a:rPr lang="fa-IR" sz="1400" b="0" dirty="0">
                <a:effectLst/>
                <a:cs typeface="B Nazanin" pitchFamily="2" charset="-78"/>
              </a:rPr>
              <a:t>دریفت طبقه برابر با 0/7% در </a:t>
            </a:r>
            <a:r>
              <a:rPr lang="fa-IR" sz="1400" b="0" dirty="0" smtClean="0">
                <a:effectLst/>
                <a:cs typeface="B Nazanin" pitchFamily="2" charset="-78"/>
              </a:rPr>
              <a:t>نظر</a:t>
            </a:r>
          </a:p>
          <a:p>
            <a:pPr algn="just"/>
            <a:r>
              <a:rPr lang="fa-IR" sz="1400" b="0" dirty="0">
                <a:effectLst/>
                <a:cs typeface="B Nazanin" pitchFamily="2" charset="-78"/>
              </a:rPr>
              <a:t> </a:t>
            </a:r>
            <a:r>
              <a:rPr lang="fa-IR" sz="1400" b="0" dirty="0" smtClean="0">
                <a:effectLst/>
                <a:cs typeface="B Nazanin" pitchFamily="2" charset="-78"/>
              </a:rPr>
              <a:t>              </a:t>
            </a:r>
            <a:r>
              <a:rPr lang="fa-IR" sz="1400" b="0" dirty="0">
                <a:effectLst/>
                <a:cs typeface="B Nazanin" pitchFamily="2" charset="-78"/>
              </a:rPr>
              <a:t>گرفته شده است.</a:t>
            </a:r>
            <a:endParaRPr lang="en-US" sz="1400" b="0" dirty="0">
              <a:effectLst/>
              <a:cs typeface="B Nazanin" pitchFamily="2" charset="-78"/>
            </a:endParaRPr>
          </a:p>
          <a:p>
            <a:pPr algn="just"/>
            <a:endParaRPr lang="fa-IR" sz="1400" b="0" dirty="0">
              <a:effectLst/>
              <a:cs typeface="B Nazanin" pitchFamily="2" charset="-78"/>
            </a:endParaRPr>
          </a:p>
          <a:p>
            <a:endParaRPr lang="en-US" sz="1400" b="0" dirty="0">
              <a:effectLst/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7696200" cy="455612"/>
          </a:xfrm>
        </p:spPr>
        <p:txBody>
          <a:bodyPr/>
          <a:lstStyle/>
          <a:p>
            <a:pPr algn="r"/>
            <a:r>
              <a:rPr lang="fa-IR" b="1" u="sng" dirty="0" smtClean="0">
                <a:solidFill>
                  <a:schemeClr val="tx1"/>
                </a:solidFill>
                <a:effectLst/>
                <a:cs typeface="B Nazanin" pitchFamily="2" charset="-78"/>
              </a:rPr>
              <a:t>8-کنترل معیار های پذیرش</a:t>
            </a:r>
            <a:endParaRPr lang="en-US" b="1" u="sng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4"/>
          <a:stretch/>
        </p:blipFill>
        <p:spPr bwMode="auto">
          <a:xfrm>
            <a:off x="285750" y="552449"/>
            <a:ext cx="4953000" cy="241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1"/>
          <a:stretch/>
        </p:blipFill>
        <p:spPr bwMode="auto">
          <a:xfrm>
            <a:off x="285750" y="2971800"/>
            <a:ext cx="4953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53086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/>
              </p:nvPr>
            </p:nvSpPr>
            <p:spPr>
              <a:xfrm>
                <a:off x="609600" y="457200"/>
                <a:ext cx="7978854" cy="5867400"/>
              </a:xfrm>
            </p:spPr>
            <p:txBody>
              <a:bodyPr/>
              <a:lstStyle/>
              <a:p>
                <a:pPr algn="just"/>
                <a:r>
                  <a:rPr lang="fa-IR" sz="1400" dirty="0" smtClean="0">
                    <a:effectLst/>
                    <a:cs typeface="B Nazanin" pitchFamily="2" charset="-78"/>
                  </a:rPr>
                  <a:t>8-2-کنترل اجزا سازه در سطح خطر(2)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a-IR" sz="1400" b="0" dirty="0" smtClean="0">
                    <a:effectLst/>
                    <a:cs typeface="B Nazanin" pitchFamily="2" charset="-78"/>
                  </a:rPr>
                  <a:t>نیرو ها و تغییر شکل های طراحی در اجرای سازه باید از تحلیل بدست آمده و کنترل شود. نیروهای ایجاد شده در اجزای کنترل شونده توسط نیرو و تغییر شکل های ایجاد شده در اجزای کنترل شونده توسط تغییر شکل باید کلیه ضوابط  جدول زیر را اقناع نماید تا عملکرد سازه در </a:t>
                </a:r>
                <a:r>
                  <a:rPr lang="fa-IR" sz="1400" b="0" dirty="0" smtClean="0">
                    <a:effectLst/>
                    <a:cs typeface="B Nazanin" pitchFamily="2" charset="-78"/>
                  </a:rPr>
                  <a:t>          سطح </a:t>
                </a:r>
                <a:r>
                  <a:rPr lang="fa-IR" sz="1400" b="0" dirty="0" smtClean="0">
                    <a:effectLst/>
                    <a:cs typeface="B Nazanin" pitchFamily="2" charset="-78"/>
                  </a:rPr>
                  <a:t>خطر (2) تامین شود.</a:t>
                </a:r>
              </a:p>
              <a:p>
                <a:pPr algn="just">
                  <a:lnSpc>
                    <a:spcPct val="150000"/>
                  </a:lnSpc>
                </a:pPr>
                <a:endParaRPr lang="fa-IR" sz="1400" b="0" dirty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 smtClean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 smtClean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 smtClean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 smtClean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 smtClean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endParaRPr lang="fa-IR" sz="1400" b="0" dirty="0">
                  <a:effectLst/>
                  <a:cs typeface="B Nazanin" pitchFamily="2" charset="-78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a-IR" sz="1400" b="0" dirty="0" smtClean="0">
                    <a:effectLst/>
                    <a:cs typeface="B Nazanin" pitchFamily="2" charset="-78"/>
                  </a:rPr>
                  <a:t>توضیح اینکه در بررسی موجود ارزیابی عملکرد سازه با کنترل دریفت به میزان </a:t>
                </a:r>
                <a14:m>
                  <m:oMath xmlns:m="http://schemas.openxmlformats.org/officeDocument/2006/math">
                    <m:r>
                      <a:rPr lang="fa-IR" sz="1200" b="0" i="1" smtClean="0">
                        <a:effectLst/>
                        <a:latin typeface="Cambria Math"/>
                        <a:ea typeface="Cambria Math"/>
                        <a:cs typeface="B Nazanin" pitchFamily="2" charset="-78"/>
                      </a:rPr>
                      <m:t>𝛿</m:t>
                    </m:r>
                    <m:r>
                      <a:rPr lang="en-US" sz="1200" b="0" i="1" smtClean="0">
                        <a:effectLst/>
                        <a:latin typeface="Cambria Math"/>
                        <a:ea typeface="Cambria Math"/>
                        <a:cs typeface="B Nazanin" pitchFamily="2" charset="-78"/>
                      </a:rPr>
                      <m:t>=</m:t>
                    </m:r>
                    <m:r>
                      <a:rPr lang="fa-IR" sz="1200" b="0" i="1" smtClean="0">
                        <a:effectLst/>
                        <a:latin typeface="Cambria Math"/>
                        <a:ea typeface="Cambria Math"/>
                        <a:cs typeface="B Nazanin" pitchFamily="2" charset="-78"/>
                      </a:rPr>
                      <m:t>2</m:t>
                    </m:r>
                    <m:r>
                      <a:rPr lang="en-US" sz="1200" b="0" i="1" smtClean="0">
                        <a:effectLst/>
                        <a:latin typeface="Cambria Math"/>
                        <a:ea typeface="Cambria Math"/>
                        <a:cs typeface="B Nazanin" pitchFamily="2" charset="-78"/>
                      </a:rPr>
                      <m:t>%</m:t>
                    </m:r>
                  </m:oMath>
                </a14:m>
                <a:r>
                  <a:rPr lang="fa-IR" sz="1400" b="0" dirty="0" smtClean="0">
                    <a:effectLst/>
                    <a:cs typeface="B Nazanin" pitchFamily="2" charset="-78"/>
                  </a:rPr>
                  <a:t> برای سطح عملکرد ایمنی جانی </a:t>
                </a:r>
                <a:r>
                  <a:rPr lang="fa-IR" sz="1400" b="0" dirty="0" smtClean="0">
                    <a:effectLst/>
                    <a:cs typeface="B Nazanin" pitchFamily="2" charset="-78"/>
                  </a:rPr>
                  <a:t>انجام پذیرفته است</a:t>
                </a:r>
                <a:r>
                  <a:rPr lang="fa-IR" sz="1400" b="0" dirty="0" smtClean="0">
                    <a:effectLst/>
                    <a:cs typeface="B Nazanin" pitchFamily="2" charset="-78"/>
                  </a:rPr>
                  <a:t>.</a:t>
                </a:r>
                <a:endParaRPr lang="en-US" sz="1400" b="0" dirty="0">
                  <a:effectLst/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609600" y="457200"/>
                <a:ext cx="7978854" cy="5867400"/>
              </a:xfrm>
              <a:blipFill rotWithShape="1">
                <a:blip r:embed="rId2"/>
                <a:stretch>
                  <a:fillRect l="-6035" t="-104"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3" y="1685925"/>
            <a:ext cx="5553075" cy="408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781356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968454" y="381000"/>
            <a:ext cx="7620000" cy="533400"/>
          </a:xfrm>
        </p:spPr>
        <p:txBody>
          <a:bodyPr/>
          <a:lstStyle/>
          <a:p>
            <a:pPr algn="just"/>
            <a:r>
              <a:rPr lang="fa-IR" u="sng" dirty="0" smtClean="0">
                <a:effectLst/>
                <a:cs typeface="B Nazanin" pitchFamily="2" charset="-78"/>
              </a:rPr>
              <a:t>9-خلاصه نتایج بدست آمده </a:t>
            </a:r>
          </a:p>
          <a:p>
            <a:pPr algn="just"/>
            <a:endParaRPr lang="en-US" sz="1400" b="0" dirty="0">
              <a:effectLst/>
              <a:cs typeface="B Nazanin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914400"/>
            <a:ext cx="769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1400" b="0" dirty="0" smtClean="0">
                <a:effectLst/>
                <a:cs typeface="B Nazanin" pitchFamily="2" charset="-78"/>
              </a:rPr>
              <a:t>بر اساس محاسبات متعددی که برای به حداقل رسانیدن نیاز برای تقویت اعضای موجود سازه و ارتقای کیفیت رفتار سازه در زلزله (جابه جایی نسبی تقریباً یکنواخت در ارتفاع ساختمان) انجام پذیرفت، نهایتاً 48 میراگر به ظرفیت های 50 تن و 40 تن در چهار وجه پیرامونی ساختمان طراحی گردید. چیدمان میراگرها به صورت متقارن نسبت به مرکز جرم در هر امتداد، در هر </a:t>
            </a:r>
            <a:r>
              <a:rPr lang="fa-IR" sz="1400" b="0" dirty="0">
                <a:effectLst/>
                <a:cs typeface="B Nazanin" pitchFamily="2" charset="-78"/>
              </a:rPr>
              <a:t>وجه در 4 </a:t>
            </a:r>
            <a:r>
              <a:rPr lang="fa-IR" sz="1400" b="0" dirty="0" smtClean="0">
                <a:effectLst/>
                <a:cs typeface="B Nazanin" pitchFamily="2" charset="-78"/>
              </a:rPr>
              <a:t>طبقه پایینی 2 میراگر به ظرفیت     50 تن و در دو طبقه فوقانی 2 میراگر به ظرفیت 40 تن انجام پذیرفته و اهداف پروژه را تامین کرده است.</a:t>
            </a:r>
            <a:endParaRPr lang="en-US" sz="1400" b="0" dirty="0">
              <a:effectLst/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4953000" cy="393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97570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45720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1600" dirty="0" smtClean="0">
                <a:effectLst/>
                <a:cs typeface="B Nazanin" pitchFamily="2" charset="-78"/>
              </a:rPr>
              <a:t>نتایج حاصله در دو سطح به شرح زیر است؛</a:t>
            </a:r>
          </a:p>
          <a:p>
            <a:pPr algn="just">
              <a:lnSpc>
                <a:spcPct val="150000"/>
              </a:lnSpc>
            </a:pPr>
            <a:r>
              <a:rPr lang="fa-IR" sz="1400" dirty="0" smtClean="0">
                <a:effectLst/>
                <a:cs typeface="B Nazanin" pitchFamily="2" charset="-78"/>
              </a:rPr>
              <a:t>9-1-سطح خطر(1)- سطح عملکرد قابلیت استفاده بی وقفه </a:t>
            </a:r>
            <a:r>
              <a:rPr lang="en-US" sz="1200" b="0" dirty="0" smtClean="0">
                <a:effectLst/>
                <a:latin typeface="Times New Roman" pitchFamily="18" charset="0"/>
                <a:cs typeface="Times New Roman" pitchFamily="18" charset="0"/>
              </a:rPr>
              <a:t>(IO)</a:t>
            </a:r>
          </a:p>
          <a:p>
            <a:pPr algn="just">
              <a:lnSpc>
                <a:spcPct val="150000"/>
              </a:lnSpc>
            </a:pPr>
            <a:r>
              <a:rPr lang="en-US" sz="1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a-IR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1400" b="0" dirty="0" smtClean="0">
                <a:effectLst/>
                <a:cs typeface="B Nazanin" pitchFamily="2" charset="-78"/>
              </a:rPr>
              <a:t>9-1-1-نتایج </a:t>
            </a:r>
            <a:r>
              <a:rPr lang="fa-IR" sz="1400" b="0" dirty="0">
                <a:effectLst/>
                <a:cs typeface="B Nazanin" pitchFamily="2" charset="-78"/>
              </a:rPr>
              <a:t>محاسبات حاکی از آنست که به تعداد محدود ستون های اطراف مهاربندهای اصطکاکی و تیرهای تکیه گاهی مهاربند نیاز به </a:t>
            </a:r>
            <a:endParaRPr lang="fa-IR" sz="1400" b="0" dirty="0" smtClean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1400" b="0" dirty="0">
                <a:effectLst/>
                <a:cs typeface="B Nazanin" pitchFamily="2" charset="-78"/>
              </a:rPr>
              <a:t> </a:t>
            </a:r>
            <a:r>
              <a:rPr lang="fa-IR" sz="1400" b="0" dirty="0" smtClean="0">
                <a:effectLst/>
                <a:cs typeface="B Nazanin" pitchFamily="2" charset="-78"/>
              </a:rPr>
              <a:t>          </a:t>
            </a:r>
            <a:r>
              <a:rPr lang="fa-IR" sz="1400" b="0" dirty="0">
                <a:effectLst/>
                <a:cs typeface="B Nazanin" pitchFamily="2" charset="-78"/>
              </a:rPr>
              <a:t>تقویت دارند</a:t>
            </a:r>
            <a:r>
              <a:rPr lang="fa-IR" sz="1400" b="0" dirty="0" smtClean="0">
                <a:effectLst/>
                <a:cs typeface="B Nazanin" pitchFamily="2" charset="-78"/>
              </a:rPr>
              <a:t>.</a:t>
            </a:r>
            <a:r>
              <a:rPr lang="fa-IR" sz="1400" b="0" dirty="0">
                <a:effectLst/>
                <a:cs typeface="B Nazanin" pitchFamily="2" charset="-78"/>
              </a:rPr>
              <a:t> میزان تقویت ستون ها حدود </a:t>
            </a:r>
            <a:r>
              <a:rPr lang="fa-IR" sz="1400" b="0" dirty="0" smtClean="0">
                <a:effectLst/>
                <a:cs typeface="B Nazanin" pitchFamily="2" charset="-78"/>
              </a:rPr>
              <a:t>8 </a:t>
            </a:r>
            <a:r>
              <a:rPr lang="fa-IR" sz="1400" b="0" dirty="0">
                <a:effectLst/>
                <a:cs typeface="B Nazanin" pitchFamily="2" charset="-78"/>
              </a:rPr>
              <a:t>تن و تیرها </a:t>
            </a:r>
            <a:r>
              <a:rPr lang="fa-IR" sz="1400" b="0" dirty="0" smtClean="0">
                <a:effectLst/>
                <a:cs typeface="B Nazanin" pitchFamily="2" charset="-78"/>
              </a:rPr>
              <a:t>حدود 4 </a:t>
            </a:r>
            <a:r>
              <a:rPr lang="fa-IR" sz="1400" b="0" dirty="0">
                <a:effectLst/>
                <a:cs typeface="B Nazanin" pitchFamily="2" charset="-78"/>
              </a:rPr>
              <a:t>تن می باشد</a:t>
            </a:r>
            <a:r>
              <a:rPr lang="fa-IR" sz="1400" b="0" dirty="0" smtClean="0">
                <a:effectLst/>
                <a:cs typeface="B Nazanin" pitchFamily="2" charset="-78"/>
              </a:rPr>
              <a:t>.</a:t>
            </a:r>
            <a:endParaRPr lang="fa-IR" sz="1400" b="0" dirty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1400" b="0" dirty="0" smtClean="0">
                <a:effectLst/>
                <a:cs typeface="B Nazanin" pitchFamily="2" charset="-78"/>
              </a:rPr>
              <a:t>   </a:t>
            </a:r>
            <a:endParaRPr lang="en-US" sz="1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/>
          <a:stretch/>
        </p:blipFill>
        <p:spPr bwMode="auto">
          <a:xfrm>
            <a:off x="1647825" y="2057400"/>
            <a:ext cx="55340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68574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457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1400" b="0" dirty="0" smtClean="0">
                <a:effectLst/>
                <a:cs typeface="B Nazanin" pitchFamily="2" charset="-78"/>
              </a:rPr>
              <a:t>9-1-2-جابه جایی نسبی حداکثر به 7% محدود شده که معیار پذیرش را ارضا می نماید.</a:t>
            </a:r>
            <a:r>
              <a:rPr lang="en-US" sz="1400" b="0" dirty="0" smtClean="0">
                <a:effectLst/>
                <a:cs typeface="B Nazanin" pitchFamily="2" charset="-78"/>
              </a:rPr>
              <a:t> </a:t>
            </a:r>
            <a:r>
              <a:rPr lang="en-US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14512" r="4826" b="14139"/>
          <a:stretch/>
        </p:blipFill>
        <p:spPr bwMode="auto">
          <a:xfrm>
            <a:off x="1176337" y="1371600"/>
            <a:ext cx="6867525" cy="383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574956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457200"/>
            <a:ext cx="769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1400" dirty="0" smtClean="0">
                <a:effectLst/>
                <a:cs typeface="B Nazanin" pitchFamily="2" charset="-78"/>
              </a:rPr>
              <a:t>9-2-سطح خطر(2) -سطح عملکرد ایمنی جانی</a:t>
            </a:r>
            <a:r>
              <a:rPr lang="en-US" sz="1200" dirty="0" smtClean="0">
                <a:effectLst/>
                <a:latin typeface="Times New Roman" pitchFamily="18" charset="0"/>
                <a:cs typeface="Times New Roman" pitchFamily="18" charset="0"/>
              </a:rPr>
              <a:t>(LS)</a:t>
            </a:r>
            <a:endParaRPr lang="fa-IR" sz="12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1400" b="0" dirty="0" smtClean="0">
                <a:effectLst/>
                <a:latin typeface="Times New Roman" pitchFamily="18" charset="0"/>
                <a:cs typeface="B Nazanin" pitchFamily="2" charset="-78"/>
              </a:rPr>
              <a:t>در بررسی انجام شده کنترل دریفت انجام پذیرفته و جابه جایی نسبی حداکثر به کمتر از 1/1% محدود شده که در حد خرابی محدود       می باشد.</a:t>
            </a: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latin typeface="Times New Roman" pitchFamily="18" charset="0"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1400" b="0" dirty="0">
                <a:effectLst/>
                <a:latin typeface="Times New Roman" pitchFamily="18" charset="0"/>
                <a:cs typeface="B Nazanin" pitchFamily="2" charset="-78"/>
              </a:rPr>
              <a:t>با توجه به مراتب فوق ملاحظه می شود که طراحی انجام شده ضوابط و معیارهای پذیرش را ارضا نموده است</a:t>
            </a:r>
            <a:r>
              <a:rPr lang="fa-IR" sz="1400" b="0" dirty="0" smtClean="0">
                <a:effectLst/>
                <a:latin typeface="Times New Roman" pitchFamily="18" charset="0"/>
                <a:cs typeface="B Nazanin" pitchFamily="2" charset="-78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a-IR" sz="1400" b="0" dirty="0" smtClean="0">
                <a:effectLst/>
                <a:latin typeface="Times New Roman" pitchFamily="18" charset="0"/>
                <a:cs typeface="B Nazanin" pitchFamily="2" charset="-78"/>
              </a:rPr>
              <a:t>قابل ذکر است که مدت مورد نیاز برای اجرای عملیات شامل تهیه میراگرها، تقویت تیرها و ستون های دهانه های مهاربندی و اجرای اتصالات میراگر و نصب آن ها 5 تا 6 ماه می باشد.</a:t>
            </a:r>
            <a:endParaRPr lang="en-US" sz="1400" b="0" dirty="0">
              <a:effectLst/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15751" r="5722" b="15751"/>
          <a:stretch/>
        </p:blipFill>
        <p:spPr bwMode="auto">
          <a:xfrm>
            <a:off x="1504950" y="1524000"/>
            <a:ext cx="6248400" cy="343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1535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067800" cy="455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a-IR" sz="1600" b="1" dirty="0" smtClean="0">
                <a:cs typeface="B Nazanin" panose="00000400000000000000" pitchFamily="2" charset="-78"/>
              </a:rPr>
              <a:t>فهرست مندرجات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886200" y="609600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467600" cy="45259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fa-IR" sz="1500" dirty="0" smtClean="0">
                <a:cs typeface="B Nazanin" panose="00000400000000000000" pitchFamily="2" charset="-78"/>
              </a:rPr>
              <a:t> </a:t>
            </a:r>
            <a:r>
              <a:rPr lang="fa-IR" sz="1400" u="sng" dirty="0" smtClean="0">
                <a:cs typeface="B Nazanin" panose="00000400000000000000" pitchFamily="2" charset="-78"/>
              </a:rPr>
              <a:t>موضوع </a:t>
            </a:r>
            <a:r>
              <a:rPr lang="fa-IR" sz="1400" dirty="0" smtClean="0">
                <a:cs typeface="B Nazanin" panose="00000400000000000000" pitchFamily="2" charset="-78"/>
              </a:rPr>
              <a:t>                                                                                                                                          </a:t>
            </a:r>
            <a:r>
              <a:rPr lang="fa-IR" sz="1400" u="sng" dirty="0" smtClean="0">
                <a:cs typeface="B Nazanin" panose="00000400000000000000" pitchFamily="2" charset="-78"/>
              </a:rPr>
              <a:t>شماره صفحه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a-IR" sz="1400" dirty="0">
              <a:cs typeface="B Nazanin" panose="00000400000000000000" pitchFamily="2" charset="-78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a-IR" sz="1400" dirty="0" smtClean="0">
                <a:cs typeface="B Nazanin" panose="00000400000000000000" pitchFamily="2" charset="-78"/>
              </a:rPr>
              <a:t>1-مقدمه                                                                                                                                                   3            </a:t>
            </a:r>
          </a:p>
          <a:p>
            <a:pPr>
              <a:defRPr/>
            </a:pPr>
            <a:r>
              <a:rPr lang="fa-IR" sz="1400" dirty="0" smtClean="0">
                <a:cs typeface="B Nazanin" panose="00000400000000000000" pitchFamily="2" charset="-78"/>
              </a:rPr>
              <a:t>2-</a:t>
            </a:r>
            <a:r>
              <a:rPr lang="fa-IR" sz="1400" dirty="0">
                <a:cs typeface="B Nazanin" panose="00000400000000000000" pitchFamily="2" charset="-78"/>
              </a:rPr>
              <a:t> معرفی وضعیت </a:t>
            </a:r>
            <a:r>
              <a:rPr lang="fa-IR" sz="1400" dirty="0" smtClean="0">
                <a:cs typeface="B Nazanin" panose="00000400000000000000" pitchFamily="2" charset="-78"/>
              </a:rPr>
              <a:t>موجود                                                                                                                         4</a:t>
            </a:r>
          </a:p>
          <a:p>
            <a:pPr>
              <a:defRPr/>
            </a:pPr>
            <a:r>
              <a:rPr lang="fa-IR" sz="1400" dirty="0" smtClean="0">
                <a:cs typeface="B Nazanin" panose="00000400000000000000" pitchFamily="2" charset="-78"/>
              </a:rPr>
              <a:t>3-ارزیابی </a:t>
            </a:r>
            <a:r>
              <a:rPr lang="fa-IR" sz="1400" dirty="0">
                <a:cs typeface="B Nazanin" panose="00000400000000000000" pitchFamily="2" charset="-78"/>
              </a:rPr>
              <a:t>سازه برای سطح </a:t>
            </a:r>
            <a:r>
              <a:rPr lang="fa-IR" sz="1400" dirty="0" smtClean="0">
                <a:cs typeface="B Nazanin" panose="00000400000000000000" pitchFamily="2" charset="-78"/>
              </a:rPr>
              <a:t>عملکرد                                                                                                          5                           </a:t>
            </a:r>
          </a:p>
          <a:p>
            <a:pPr>
              <a:defRPr/>
            </a:pPr>
            <a:r>
              <a:rPr lang="fa-IR" sz="1400" dirty="0" smtClean="0">
                <a:cs typeface="B Nazanin" panose="00000400000000000000" pitchFamily="2" charset="-78"/>
              </a:rPr>
              <a:t>4-متدولوژی                                                                                                                                             6</a:t>
            </a:r>
          </a:p>
          <a:p>
            <a:pPr lvl="0">
              <a:buClr>
                <a:srgbClr val="00CCFF"/>
              </a:buClr>
              <a:defRPr/>
            </a:pPr>
            <a:r>
              <a:rPr lang="fa-IR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5-بارگذاری                                                                                                                                              7   </a:t>
            </a:r>
            <a:endParaRPr lang="fa-IR" sz="1400" dirty="0" smtClean="0">
              <a:cs typeface="B Nazanin" panose="00000400000000000000" pitchFamily="2" charset="-78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a-IR" sz="1400" dirty="0" smtClean="0">
                <a:cs typeface="B Nazanin" panose="00000400000000000000" pitchFamily="2" charset="-78"/>
              </a:rPr>
              <a:t>6- ترکیبات بارگذاری                                                                                                                               12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a-IR" sz="1400" dirty="0" smtClean="0">
                <a:cs typeface="B Nazanin" panose="00000400000000000000" pitchFamily="2" charset="-78"/>
              </a:rPr>
              <a:t>7-مدلسازی و تحلیل  سازه                                                                                                                     13       </a:t>
            </a:r>
          </a:p>
          <a:p>
            <a:pPr>
              <a:defRPr/>
            </a:pPr>
            <a:r>
              <a:rPr lang="fa-IR" sz="1400" dirty="0" smtClean="0">
                <a:cs typeface="B Nazanin" panose="00000400000000000000" pitchFamily="2" charset="-78"/>
              </a:rPr>
              <a:t>8-</a:t>
            </a:r>
            <a:r>
              <a:rPr lang="fa-IR" sz="1400" dirty="0">
                <a:cs typeface="B Nazanin" panose="00000400000000000000" pitchFamily="2" charset="-78"/>
              </a:rPr>
              <a:t> کنترل معیارهای پذیرش </a:t>
            </a:r>
            <a:r>
              <a:rPr lang="fa-IR" sz="1400" dirty="0" smtClean="0">
                <a:cs typeface="B Nazanin" panose="00000400000000000000" pitchFamily="2" charset="-78"/>
              </a:rPr>
              <a:t>                                                                                                                    14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a-IR" sz="1400" dirty="0" smtClean="0">
                <a:cs typeface="B Nazanin" panose="00000400000000000000" pitchFamily="2" charset="-78"/>
              </a:rPr>
              <a:t>9-خلاصه نتایج بدست آمده                                                                                                                     16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a-IR" sz="1400" dirty="0" smtClean="0">
                <a:cs typeface="B Nazanin" panose="00000400000000000000" pitchFamily="2" charset="-78"/>
              </a:rPr>
              <a:t>10-جمع بندی                                                                                                                                          20</a:t>
            </a:r>
          </a:p>
        </p:txBody>
      </p:sp>
    </p:spTree>
    <p:extLst>
      <p:ext uri="{BB962C8B-B14F-4D97-AF65-F5344CB8AC3E}">
        <p14:creationId xmlns:p14="http://schemas.microsoft.com/office/powerpoint/2010/main" val="23490674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762001" y="228600"/>
            <a:ext cx="7620000" cy="457200"/>
          </a:xfrm>
        </p:spPr>
        <p:txBody>
          <a:bodyPr/>
          <a:lstStyle/>
          <a:p>
            <a:pPr algn="just"/>
            <a:r>
              <a:rPr lang="fa-IR" u="sng" dirty="0" smtClean="0">
                <a:effectLst/>
                <a:cs typeface="B Nazanin" pitchFamily="2" charset="-78"/>
              </a:rPr>
              <a:t>10-جمع بندی</a:t>
            </a:r>
          </a:p>
          <a:p>
            <a:pPr algn="just"/>
            <a:endParaRPr lang="en-US" sz="1400" b="0" dirty="0">
              <a:effectLst/>
              <a:cs typeface="B Nazanin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1" y="533400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ClrTx/>
              <a:buSzPct val="150000"/>
              <a:buFont typeface="Arial" pitchFamily="34" charset="0"/>
              <a:buChar char="•"/>
            </a:pPr>
            <a:r>
              <a:rPr lang="fa-IR" sz="1400" b="0" dirty="0" smtClean="0">
                <a:effectLst/>
                <a:cs typeface="B Nazanin" pitchFamily="2" charset="-78"/>
              </a:rPr>
              <a:t>قابلیت اجرای عملیات بهسازی لرزه ای ساختمان با توجه به سهولت عملیات، مدت زمان مورد نیاز عملیات اجرایی و کاهش حداکثری اختلال در بهره برداری از بیمارستان موید این موضوع می باشد، ضمن آنکه از نظر اقتصادی نیز به صرفه تر است.</a:t>
            </a:r>
          </a:p>
          <a:p>
            <a:pPr marL="285750" indent="-285750" algn="just">
              <a:lnSpc>
                <a:spcPct val="150000"/>
              </a:lnSpc>
              <a:buClrTx/>
              <a:buSzPct val="150000"/>
              <a:buFont typeface="Arial" pitchFamily="34" charset="0"/>
              <a:buChar char="•"/>
            </a:pPr>
            <a:r>
              <a:rPr lang="fa-IR" sz="1400" b="0" dirty="0">
                <a:effectLst/>
                <a:cs typeface="B Nazanin" pitchFamily="2" charset="-78"/>
              </a:rPr>
              <a:t>مقایسه سازه بهسازی شده با تقویت اعضا (ستون ها و تیرها) با سازه بهسازی شده با استفاده از مهاربند اصطکاکی، در جداول زیر ارائه گردیده است؛</a:t>
            </a:r>
            <a:endParaRPr lang="en-US" sz="1400" b="0" dirty="0">
              <a:effectLst/>
              <a:cs typeface="B 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93998"/>
              </p:ext>
            </p:extLst>
          </p:nvPr>
        </p:nvGraphicFramePr>
        <p:xfrm>
          <a:off x="942975" y="2406649"/>
          <a:ext cx="7315200" cy="172554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24000"/>
                <a:gridCol w="1828800"/>
                <a:gridCol w="1218852"/>
                <a:gridCol w="1288172"/>
                <a:gridCol w="1455376"/>
              </a:tblGrid>
              <a:tr h="6210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روش طراحی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ستون (تن)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تیر (بتن)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وزن کل (تن)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وزن واحد سطح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b="1" kern="1200" dirty="0" smtClean="0">
                          <a:solidFill>
                            <a:schemeClr val="lt1"/>
                          </a:solidFill>
                          <a:effectLst/>
                          <a:latin typeface="B Nazanin"/>
                          <a:ea typeface="Calibri"/>
                          <a:cs typeface="B Nazanin"/>
                        </a:rPr>
                        <a:t>(کیلوگرم برمترمربع)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B Nazani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طبق ویرایش سوم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 استاندارد 2800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382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253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635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70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پس از ارتقای عملکرد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 طبق دستورالعمل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536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407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943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105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درصد افزایش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40%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61%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48/5%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50%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 bwMode="auto">
          <a:xfrm>
            <a:off x="914400" y="4191000"/>
            <a:ext cx="73152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/>
            <a:r>
              <a:rPr lang="fa-IR" sz="1200" dirty="0" smtClean="0">
                <a:effectLst/>
                <a:cs typeface="B Nazanin" pitchFamily="2" charset="-78"/>
              </a:rPr>
              <a:t>جدول مقایسه اقتصادی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800212"/>
              </p:ext>
            </p:extLst>
          </p:nvPr>
        </p:nvGraphicFramePr>
        <p:xfrm>
          <a:off x="952500" y="4572000"/>
          <a:ext cx="7277100" cy="172669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78892"/>
                <a:gridCol w="656265"/>
                <a:gridCol w="656265"/>
                <a:gridCol w="615084"/>
                <a:gridCol w="1541744"/>
                <a:gridCol w="1028700"/>
                <a:gridCol w="1200150"/>
              </a:tblGrid>
              <a:tr h="448957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 روش ارتقای ظرفیت سازه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اضافه وزن اسکلت (تن)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هزینه تهیه، ساخت و نصب اسکلت فلزی از قرار هر کیلوگرم 55.000 </a:t>
                      </a: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ریال</a:t>
                      </a:r>
                      <a:endParaRPr lang="en-US" sz="1100" dirty="0" smtClean="0">
                        <a:effectLst/>
                        <a:latin typeface="B Nazanin"/>
                        <a:ea typeface="Calibri"/>
                        <a:cs typeface="B Nazani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(میلیون ریال)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هزینه تهیه و نصب مهاربند اصطکاکی (میلیون ریال)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جمع </a:t>
                      </a: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کل</a:t>
                      </a:r>
                      <a:endParaRPr lang="en-US" sz="1100" dirty="0" smtClean="0">
                        <a:effectLst/>
                        <a:latin typeface="B Nazanin"/>
                        <a:ea typeface="Calibri"/>
                        <a:cs typeface="B Nazani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(میلیون ریال)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89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ستون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تیر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مهاربند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2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افزایش ابعاد ستون ها و تیرها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154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154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-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16.940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-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16.940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استفاده از مهاربند اصطکاکی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latin typeface="B Nazanin"/>
                          <a:ea typeface="Calibri"/>
                          <a:cs typeface="B Nazanin"/>
                        </a:rPr>
                        <a:t>8</a:t>
                      </a:r>
                      <a:endParaRPr lang="en-US" sz="110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4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20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1.760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latin typeface="B Nazanin"/>
                          <a:ea typeface="Calibri"/>
                          <a:cs typeface="B Nazanin"/>
                        </a:rPr>
                        <a:t>11.000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B Nazanin"/>
                          <a:ea typeface="Calibri"/>
                          <a:cs typeface="B Nazanin"/>
                        </a:rPr>
                        <a:t>12.760</a:t>
                      </a:r>
                      <a:endParaRPr lang="en-US" sz="1100" dirty="0">
                        <a:effectLst/>
                        <a:latin typeface="B Nazani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 bwMode="auto">
          <a:xfrm>
            <a:off x="838200" y="1981200"/>
            <a:ext cx="73914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tr" pitchFamily="2" charset="-78"/>
              </a:defRPr>
            </a:lvl9pPr>
          </a:lstStyle>
          <a:p>
            <a:r>
              <a:rPr lang="fa-IR" sz="1200" b="1" dirty="0">
                <a:solidFill>
                  <a:schemeClr val="tx1"/>
                </a:solidFill>
                <a:effectLst/>
                <a:cs typeface="B Nazanin" pitchFamily="2" charset="-78"/>
              </a:rPr>
              <a:t>وزن ستون ها و تیرهای سازه قبل و بعد از </a:t>
            </a:r>
            <a:r>
              <a:rPr lang="fa-IR" sz="1200" b="1" dirty="0" smtClean="0">
                <a:solidFill>
                  <a:schemeClr val="tx1"/>
                </a:solidFill>
                <a:effectLst/>
                <a:cs typeface="B Nazanin" pitchFamily="2" charset="-78"/>
              </a:rPr>
              <a:t>ارتقا</a:t>
            </a:r>
            <a:r>
              <a:rPr lang="fa-IR" sz="1200" b="1" dirty="0">
                <a:solidFill>
                  <a:schemeClr val="tx1"/>
                </a:solidFill>
                <a:effectLst/>
                <a:cs typeface="B Nazanin" pitchFamily="2" charset="-78"/>
              </a:rPr>
              <a:t>ی</a:t>
            </a:r>
            <a:r>
              <a:rPr lang="fa-IR" sz="1200" b="1" dirty="0" smtClean="0">
                <a:solidFill>
                  <a:schemeClr val="tx1"/>
                </a:solidFill>
                <a:effectLst/>
                <a:cs typeface="B Nazanin" pitchFamily="2" charset="-78"/>
              </a:rPr>
              <a:t> </a:t>
            </a:r>
            <a:r>
              <a:rPr lang="fa-IR" sz="1200" b="1" dirty="0">
                <a:solidFill>
                  <a:schemeClr val="tx1"/>
                </a:solidFill>
                <a:effectLst/>
                <a:cs typeface="B Nazanin" pitchFamily="2" charset="-78"/>
              </a:rPr>
              <a:t>عملکرد</a:t>
            </a:r>
            <a:endParaRPr lang="en-US" sz="1200" b="1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4035309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90599" y="685800"/>
            <a:ext cx="72390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ClrTx/>
              <a:buSzPct val="150000"/>
              <a:buFont typeface="Arial" pitchFamily="34" charset="0"/>
              <a:buChar char="•"/>
            </a:pPr>
            <a:r>
              <a:rPr lang="fa-IR" sz="1400" b="0" dirty="0" smtClean="0">
                <a:effectLst/>
                <a:cs typeface="B Nazanin" pitchFamily="2" charset="-78"/>
              </a:rPr>
              <a:t>بهبود رفتار سازه به مفهوم تامین آسایش بیشتر بدلیل تقلیل تکان های شدید در سطوح خطر (1) و (2) و جابه جایی نسبی تقریباً ثابت در ارتفاع ساختمان </a:t>
            </a:r>
          </a:p>
          <a:p>
            <a:pPr marL="285750" indent="-285750" algn="just">
              <a:lnSpc>
                <a:spcPct val="150000"/>
              </a:lnSpc>
              <a:buClrTx/>
              <a:buSzPct val="150000"/>
              <a:buFont typeface="Arial" pitchFamily="34" charset="0"/>
              <a:buChar char="•"/>
            </a:pPr>
            <a:r>
              <a:rPr lang="fa-IR" sz="1400" b="0" dirty="0" smtClean="0">
                <a:effectLst/>
                <a:cs typeface="B Nazanin" pitchFamily="2" charset="-78"/>
              </a:rPr>
              <a:t>افزایش ایمنی اجزا سازه ای و غیر سازه ای معماری، تاسیسات مکانیکی و برقی و تجهیزات بیمارستانی و اداری </a:t>
            </a:r>
          </a:p>
          <a:p>
            <a:pPr marL="285750" indent="-285750" algn="just">
              <a:lnSpc>
                <a:spcPct val="150000"/>
              </a:lnSpc>
              <a:buClrTx/>
              <a:buSzPct val="150000"/>
              <a:buFont typeface="Arial" pitchFamily="34" charset="0"/>
              <a:buChar char="•"/>
            </a:pPr>
            <a:r>
              <a:rPr lang="fa-IR" sz="1400" b="0" dirty="0" smtClean="0">
                <a:effectLst/>
                <a:cs typeface="B Nazanin" pitchFamily="2" charset="-78"/>
              </a:rPr>
              <a:t>تامین ظرفیت اضافی برای درجاتی از نامعینی های زلزله</a:t>
            </a:r>
            <a:endParaRPr lang="en-US" sz="1400" b="0" dirty="0"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8346411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800" y="2057400"/>
            <a:ext cx="5116513" cy="3359150"/>
          </a:xfrm>
        </p:spPr>
        <p:txBody>
          <a:bodyPr/>
          <a:lstStyle/>
          <a:p>
            <a:r>
              <a:rPr lang="fa-IR" sz="4800" dirty="0" smtClean="0">
                <a:cs typeface="B Nazanin" pitchFamily="2" charset="-78"/>
              </a:rPr>
              <a:t>با تشکر از توجه شما</a:t>
            </a:r>
            <a:endParaRPr lang="en-US" sz="4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319574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7848600" cy="455612"/>
          </a:xfrm>
        </p:spPr>
        <p:txBody>
          <a:bodyPr/>
          <a:lstStyle/>
          <a:p>
            <a:pPr algn="r"/>
            <a:r>
              <a:rPr lang="fa-IR" b="1" u="sng" dirty="0" smtClean="0">
                <a:solidFill>
                  <a:schemeClr val="tx1"/>
                </a:solidFill>
                <a:effectLst/>
                <a:cs typeface="B Nazanin" pitchFamily="2" charset="-78"/>
              </a:rPr>
              <a:t>1-مقدمه</a:t>
            </a:r>
            <a:endParaRPr lang="en-US" b="1" u="sng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239000" cy="55626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با توجه به اهمیت پایداری و قابلیت سرویس دهی بیمارستان ها به هنکام وقوع زلزله و پس از آن، طراحی ساختمان بیمارستان ها   بر اساس عملکرد راهکار منطقی و با قابلیت اعتماد زیاد است.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 پدیده زلزله بدلیل درجات نامعینی از جنبه های مختلف زمان وقوع، بزرگی، شدت و طول مدت از یک سو و شرایط ساختگاهی، نوع زمین، از سوی دیگر تاثیرات متفاوتی بر هر ساختمان بدلیل طبیعت ارتعاشی خاص آن می گذارد و از این رو است که در چند دهه اخیر همکاری تنگاتنگی میان زلزله شناسان، ژئوتکنسین ها و </a:t>
            </a:r>
            <a:r>
              <a:rPr lang="fa-IR" sz="1400" b="0" dirty="0">
                <a:effectLst/>
                <a:cs typeface="B Nazanin" pitchFamily="2" charset="-78"/>
              </a:rPr>
              <a:t>مهندسان </a:t>
            </a:r>
            <a:r>
              <a:rPr lang="fa-IR" sz="1400" b="0" dirty="0" smtClean="0">
                <a:effectLst/>
                <a:cs typeface="B Nazanin" pitchFamily="2" charset="-78"/>
              </a:rPr>
              <a:t>سازه برقرار بوده است که خوشبختانه به نتایج مطلوبی رسیده است.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همچنین به موازات ارتقای سطح کیفی روش های تحلیل، آیین نامه های طراحی ، ساخت ، بازررسی و نظارت، بدلیل نامعینی هایی که اساساً در ذات پدیده زلزله وجود دارد، کاربرد تجهیزات جداساز لرزه ای و میراگرها به صورت گسترده ای در سطح جهان مورد توجه قرار گرفته و در پروژه های مختلف طراحی و بهسازی لرزه ای بکار رفته است.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خصوصیات عمده این تجهیزات را می توان در دو زمینه برشمرد؛ 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1-پوشش بخش قابل ملاحظه ای از نامعینی های زلزله 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2-بهبود رفتار ارتعاشی ساختمان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این امر علی الخصوص در ساختمان بیمارستان با توجه به تجهیزات متنوع با ارزش (به لحاظ نیاز پزشکی) و گران قیمت نقش مهمی دارد.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نظر به اهمیت موضوع، مناسب دیده شد در سمینار امروز پس از طرح مباحث تئوریک به عنوان یک نمونه، </a:t>
            </a:r>
            <a:r>
              <a:rPr lang="fa-IR" sz="1400" b="0" dirty="0">
                <a:effectLst/>
                <a:cs typeface="B Nazanin" pitchFamily="2" charset="-78"/>
              </a:rPr>
              <a:t>بهسازی </a:t>
            </a:r>
            <a:r>
              <a:rPr lang="fa-IR" sz="1400" b="0" dirty="0" smtClean="0">
                <a:effectLst/>
                <a:cs typeface="B Nazanin" pitchFamily="2" charset="-78"/>
              </a:rPr>
              <a:t>لرزه ای سازه ای مفروض با استفاده از مهاربند اصطکاکی ارائه شود.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1400" b="0" dirty="0"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059532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u="sng" dirty="0" smtClean="0">
                <a:solidFill>
                  <a:schemeClr val="tx1"/>
                </a:solidFill>
                <a:effectLst/>
                <a:cs typeface="B Nazanin" pitchFamily="2" charset="-78"/>
              </a:rPr>
              <a:t>2-معرفی وضعیت موجود</a:t>
            </a:r>
            <a:endParaRPr lang="en-US" b="1" u="sng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077200" cy="2714624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fa-IR" sz="1400" b="0" dirty="0" smtClean="0">
                    <a:effectLst/>
                    <a:cs typeface="B Nazanin" pitchFamily="2" charset="-78"/>
                  </a:rPr>
                  <a:t> سازه مفروض مربوط به بیمارستانی واقع در شهر تهران می باشد. ساختمان دارای 7 طبقه شامل یک طبقه زیرزمین با کاربری پارکینگ، طبقه همکف با کاربری لابی و اورژانس و طبقات فوقانی بخش های بیمارستانی است.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a-IR" sz="1400" b="0" dirty="0" smtClean="0">
                    <a:effectLst/>
                    <a:cs typeface="B Nazanin" pitchFamily="2" charset="-78"/>
                  </a:rPr>
                  <a:t>اسکلت ساختمان فولادی و سیستم آن قاب فضایی خمشی ویژه است. نوع خاک محل </a:t>
                </a:r>
                <a:r>
                  <a:rPr lang="en-US" sz="1400" b="0" dirty="0" smtClean="0">
                    <a:effectLst/>
                    <a:latin typeface="Times New Roman"/>
                    <a:ea typeface="Calibri"/>
                    <a:cs typeface="B Nazanin"/>
                  </a:rPr>
                  <a:t>II</a:t>
                </a:r>
                <a:r>
                  <a:rPr lang="fa-IR" sz="1400" b="0" dirty="0" smtClean="0">
                    <a:effectLst/>
                    <a:latin typeface="Times New Roman"/>
                    <a:ea typeface="Calibri"/>
                    <a:cs typeface="B Nazanin"/>
                  </a:rPr>
                  <a:t>، تنش مجاز خاک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1400" b="0" i="1" smtClean="0">
                            <a:effectLst/>
                            <a:latin typeface="Cambria Math"/>
                            <a:cs typeface="B Nazanin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effectLst/>
                            <a:latin typeface="Cambria Math"/>
                            <a:cs typeface="B Nazanin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effectLst/>
                            <a:latin typeface="Cambria Math"/>
                            <a:cs typeface="B Nazanin"/>
                          </a:rPr>
                          <m:t>𝑎</m:t>
                        </m:r>
                      </m:sub>
                    </m:sSub>
                    <m:r>
                      <a:rPr lang="en-US" sz="1400" b="0" i="1" smtClean="0">
                        <a:effectLst/>
                        <a:latin typeface="Cambria Math"/>
                        <a:cs typeface="B Nazanin"/>
                      </a:rPr>
                      <m:t>=</m:t>
                    </m:r>
                    <m:r>
                      <a:rPr lang="en-US" sz="1400" b="0" i="1" smtClean="0">
                        <a:effectLst/>
                        <a:latin typeface="Cambria Math"/>
                        <a:cs typeface="B Nazanin"/>
                      </a:rPr>
                      <m:t>3</m:t>
                    </m:r>
                    <m:r>
                      <a:rPr lang="en-US" sz="1400" b="0" i="1" smtClean="0">
                        <a:effectLst/>
                        <a:latin typeface="Cambria Math"/>
                        <a:cs typeface="B Nazanin"/>
                      </a:rPr>
                      <m:t>.</m:t>
                    </m:r>
                    <m:r>
                      <a:rPr lang="en-US" sz="1400" b="0" i="1" smtClean="0">
                        <a:effectLst/>
                        <a:latin typeface="Cambria Math"/>
                        <a:cs typeface="B Nazanin"/>
                      </a:rPr>
                      <m:t>5</m:t>
                    </m:r>
                    <m:f>
                      <m:fPr>
                        <m:ctrlPr>
                          <a:rPr lang="en-US" sz="1400" b="0" i="1" smtClean="0">
                            <a:effectLst/>
                            <a:latin typeface="Cambria Math"/>
                            <a:cs typeface="B Nazanin"/>
                          </a:rPr>
                        </m:ctrlPr>
                      </m:fPr>
                      <m:num>
                        <m:r>
                          <a:rPr lang="en-US" sz="1400" b="0" i="1" smtClean="0">
                            <a:effectLst/>
                            <a:latin typeface="Cambria Math"/>
                            <a:cs typeface="B Nazanin"/>
                          </a:rPr>
                          <m:t>𝐾𝑔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effectLst/>
                                <a:latin typeface="Cambria Math"/>
                                <a:cs typeface="B Nazanin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effectLst/>
                                <a:latin typeface="Cambria Math"/>
                                <a:cs typeface="B Nazanin"/>
                              </a:rPr>
                              <m:t>𝐶𝑚</m:t>
                            </m:r>
                          </m:e>
                          <m:sup>
                            <m:r>
                              <a:rPr lang="fa-IR" sz="1400" b="0" i="1" smtClean="0">
                                <a:effectLst/>
                                <a:latin typeface="Cambria Math"/>
                                <a:cs typeface="B Nazani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a-IR" sz="1400" b="0" dirty="0" smtClean="0">
                    <a:effectLst/>
                    <a:cs typeface="B Nazanin" pitchFamily="2" charset="-78"/>
                  </a:rPr>
                  <a:t> و نوع فولاد مصرفی نرمه </a:t>
                </a:r>
                <a:r>
                  <a:rPr lang="en-US" sz="1200" b="0" dirty="0" smtClean="0">
                    <a:effectLst/>
                    <a:cs typeface="B Nazanin" pitchFamily="2" charset="-78"/>
                  </a:rPr>
                  <a:t>St-37</a:t>
                </a:r>
                <a:r>
                  <a:rPr lang="fa-IR" sz="1400" b="0" dirty="0" smtClean="0">
                    <a:effectLst/>
                    <a:cs typeface="B Nazanin" pitchFamily="2" charset="-78"/>
                  </a:rPr>
                  <a:t> می باشد.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a-IR" sz="1400" b="0" dirty="0" smtClean="0">
                    <a:effectLst/>
                    <a:cs typeface="B Nazanin" pitchFamily="2" charset="-78"/>
                  </a:rPr>
                  <a:t>پلان هر طبقه 31  </a:t>
                </a:r>
                <a14:m>
                  <m:oMath xmlns:m="http://schemas.openxmlformats.org/officeDocument/2006/math">
                    <m:r>
                      <a:rPr lang="fa-IR" sz="1100" b="0" i="1" smtClean="0">
                        <a:effectLst/>
                        <a:latin typeface="Cambria Math"/>
                        <a:ea typeface="Cambria Math"/>
                        <a:cs typeface="B Nazanin" pitchFamily="2" charset="-78"/>
                      </a:rPr>
                      <m:t>×</m:t>
                    </m:r>
                  </m:oMath>
                </a14:m>
                <a:r>
                  <a:rPr lang="fa-IR" sz="1400" b="0" dirty="0" smtClean="0">
                    <a:effectLst/>
                    <a:cs typeface="B Nazanin" pitchFamily="2" charset="-78"/>
                  </a:rPr>
                  <a:t>  43 متر و ارتفاع طبقات در زیرزمین 4/75 متر، همکف 5/65 متر و دیگر طبقات حدود 3/9 متر می باشد.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a-IR" sz="1400" b="0" dirty="0" smtClean="0">
                    <a:effectLst/>
                    <a:cs typeface="B Nazanin" pitchFamily="2" charset="-78"/>
                  </a:rPr>
                  <a:t>بارگذاری و طراحی اولیه ساختمان با استفاده از مقررات ملی ساختمان و استاندارد 2800 ایران- ویرایش (3) انجام پذیرفته است.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a-IR" sz="1400" b="0" dirty="0" smtClean="0">
                    <a:effectLst/>
                    <a:cs typeface="B Nazanin" pitchFamily="2" charset="-78"/>
                  </a:rPr>
                  <a:t>منابع و مراجع مطالعات به شرح جدول زیر است.</a:t>
                </a:r>
                <a:endParaRPr lang="en-US" sz="1400" b="0" dirty="0">
                  <a:effectLst/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077200" cy="2714624"/>
              </a:xfrm>
              <a:blipFill rotWithShape="1">
                <a:blip r:embed="rId2"/>
                <a:stretch>
                  <a:fillRect l="-830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6884" r="8851" b="75333"/>
          <a:stretch/>
        </p:blipFill>
        <p:spPr bwMode="auto">
          <a:xfrm>
            <a:off x="1752600" y="3760016"/>
            <a:ext cx="5286375" cy="51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70807" r="8851" b="3952"/>
          <a:stretch/>
        </p:blipFill>
        <p:spPr bwMode="auto">
          <a:xfrm>
            <a:off x="1752596" y="4953000"/>
            <a:ext cx="5286375" cy="73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32781" r="8851" b="43944"/>
          <a:stretch/>
        </p:blipFill>
        <p:spPr bwMode="auto">
          <a:xfrm>
            <a:off x="1752600" y="4276725"/>
            <a:ext cx="52863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3930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r="2386" b="9090"/>
          <a:stretch/>
        </p:blipFill>
        <p:spPr bwMode="auto">
          <a:xfrm>
            <a:off x="609600" y="380999"/>
            <a:ext cx="4224704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83656"/>
            <a:ext cx="4224704" cy="35242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a-IR" sz="1400" b="0" dirty="0" smtClean="0">
                <a:effectLst/>
                <a:cs typeface="B Nazanin" pitchFamily="2" charset="-78"/>
              </a:rPr>
              <a:t> پلان تیپ طبقه</a:t>
            </a:r>
            <a:endParaRPr lang="en-US" sz="1400" b="0" dirty="0">
              <a:effectLst/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888" y="4267200"/>
            <a:ext cx="7913687" cy="455612"/>
          </a:xfrm>
        </p:spPr>
        <p:txBody>
          <a:bodyPr/>
          <a:lstStyle/>
          <a:p>
            <a:pPr algn="r" rtl="1"/>
            <a:r>
              <a:rPr lang="fa-IR" b="1" u="sng" dirty="0" smtClean="0">
                <a:solidFill>
                  <a:schemeClr val="tx1"/>
                </a:solidFill>
                <a:effectLst/>
                <a:cs typeface="B Nazanin" pitchFamily="2" charset="-78"/>
              </a:rPr>
              <a:t>3-ارزیابی سازه برای سطوح عملکرد</a:t>
            </a:r>
            <a:endParaRPr lang="en-US" b="1" u="sng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95350" y="4724400"/>
            <a:ext cx="754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1400" b="0" dirty="0" smtClean="0">
                <a:effectLst/>
                <a:cs typeface="B Nazanin" pitchFamily="2" charset="-78"/>
              </a:rPr>
              <a:t>طبق آنچه قبلاً ارائه شد، سازه فاقد کفایت لازم برای تامین عملکرد قابلیت استفاده بی وقفه در سطح خطر(1) و ایمنی جانی در سطح خطر(2) می باشد و لازمست مورد بهسازی لرزه ای قرار بگیرد.</a:t>
            </a:r>
            <a:endParaRPr lang="en-US" sz="1400" b="0" dirty="0">
              <a:effectLst/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" r="3774" b="10866"/>
          <a:stretch/>
        </p:blipFill>
        <p:spPr bwMode="auto">
          <a:xfrm>
            <a:off x="5410200" y="352424"/>
            <a:ext cx="3088567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4305" y="3365584"/>
            <a:ext cx="1653017" cy="3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400" dirty="0">
                <a:cs typeface="B Nazanin" pitchFamily="2" charset="-78"/>
              </a:rPr>
              <a:t>مدل سه بعدی سازه </a:t>
            </a:r>
            <a:r>
              <a:rPr lang="fa-IR" sz="1400" dirty="0" smtClean="0">
                <a:cs typeface="B Nazanin" pitchFamily="2" charset="-78"/>
              </a:rPr>
              <a:t>موجود</a:t>
            </a:r>
            <a:endParaRPr lang="en-US" sz="1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608787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7848600" cy="455612"/>
          </a:xfrm>
        </p:spPr>
        <p:txBody>
          <a:bodyPr/>
          <a:lstStyle/>
          <a:p>
            <a:pPr algn="r"/>
            <a:r>
              <a:rPr lang="fa-IR" b="1" u="sng" dirty="0" smtClean="0">
                <a:solidFill>
                  <a:schemeClr val="tx1"/>
                </a:solidFill>
                <a:effectLst/>
                <a:cs typeface="B Nazanin" pitchFamily="2" charset="-78"/>
              </a:rPr>
              <a:t>4-متدولوژی</a:t>
            </a:r>
            <a:endParaRPr lang="en-US" b="1" u="sng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20000" cy="342900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در دستورالعمل طراحی لرزه ای اجزای سازه ای بیمارستان ها براساس عملکرد؛</a:t>
            </a:r>
          </a:p>
          <a:p>
            <a:pPr marL="285750" indent="-285750" algn="just">
              <a:spcAft>
                <a:spcPts val="600"/>
              </a:spcAft>
              <a:buClrTx/>
              <a:buSzPct val="150000"/>
              <a:buFont typeface="Arial" pitchFamily="34" charset="0"/>
              <a:buChar char="•"/>
            </a:pPr>
            <a:r>
              <a:rPr lang="fa-IR" sz="1400" b="0" dirty="0" smtClean="0">
                <a:effectLst/>
                <a:cs typeface="B Nazanin" pitchFamily="2" charset="-78"/>
              </a:rPr>
              <a:t>برای تحلیل سازه مجهز به میراگر در سطح خطر(1) در صورتیکه شرایط زیر برقرار باشد، استفاده از روش دینامیکی طیفی مجاز است؛</a:t>
            </a:r>
          </a:p>
          <a:p>
            <a:pPr algn="just">
              <a:spcAft>
                <a:spcPts val="6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           الف:ساختمان بر روی زمین نوع </a:t>
            </a:r>
            <a:r>
              <a:rPr lang="en-US" sz="1400" b="0" dirty="0">
                <a:effectLst/>
                <a:latin typeface="Times New Roman"/>
                <a:ea typeface="Calibri"/>
                <a:cs typeface="B Nazanin"/>
              </a:rPr>
              <a:t>І</a:t>
            </a:r>
            <a:r>
              <a:rPr lang="fa-IR" sz="1400" b="0" dirty="0">
                <a:effectLst/>
                <a:cs typeface="B Nazanin" pitchFamily="2" charset="-78"/>
              </a:rPr>
              <a:t> </a:t>
            </a:r>
            <a:r>
              <a:rPr lang="en-US" sz="1400" b="0" dirty="0">
                <a:effectLst/>
                <a:latin typeface="Times New Roman"/>
                <a:ea typeface="Calibri"/>
                <a:cs typeface="B Nazanin"/>
              </a:rPr>
              <a:t>,</a:t>
            </a:r>
            <a:r>
              <a:rPr lang="fa-IR" sz="1400" b="0" dirty="0" smtClean="0">
                <a:effectLst/>
                <a:cs typeface="B Nazanin" pitchFamily="2" charset="-78"/>
              </a:rPr>
              <a:t> </a:t>
            </a:r>
            <a:r>
              <a:rPr lang="en-US" sz="1400" b="0" dirty="0" smtClean="0">
                <a:effectLst/>
                <a:latin typeface="Times New Roman"/>
                <a:ea typeface="Calibri"/>
                <a:cs typeface="B Nazanin"/>
              </a:rPr>
              <a:t>II</a:t>
            </a:r>
            <a:r>
              <a:rPr lang="fa-IR" b="0" dirty="0" smtClean="0">
                <a:effectLst/>
                <a:latin typeface="Times New Roman"/>
                <a:ea typeface="Calibri"/>
                <a:cs typeface="B Nazanin"/>
              </a:rPr>
              <a:t>یا </a:t>
            </a:r>
            <a:r>
              <a:rPr lang="en-US" sz="1400" b="0" dirty="0" smtClean="0">
                <a:effectLst/>
                <a:latin typeface="Times New Roman"/>
                <a:ea typeface="Calibri"/>
                <a:cs typeface="B Nazanin"/>
              </a:rPr>
              <a:t>III</a:t>
            </a:r>
            <a:r>
              <a:rPr lang="fa-IR" b="0" dirty="0" smtClean="0">
                <a:effectLst/>
                <a:latin typeface="Times New Roman"/>
                <a:ea typeface="Calibri"/>
                <a:cs typeface="B Nazanin"/>
              </a:rPr>
              <a:t> </a:t>
            </a:r>
            <a:r>
              <a:rPr lang="fa-IR" sz="1400" b="0" dirty="0">
                <a:effectLst/>
                <a:cs typeface="B Nazanin" pitchFamily="2" charset="-78"/>
              </a:rPr>
              <a:t>طبق </a:t>
            </a:r>
            <a:r>
              <a:rPr lang="fa-IR" sz="1400" b="0" dirty="0" smtClean="0">
                <a:effectLst/>
                <a:cs typeface="B Nazanin" pitchFamily="2" charset="-78"/>
              </a:rPr>
              <a:t>استاندارد </a:t>
            </a:r>
            <a:r>
              <a:rPr lang="fa-IR" sz="1400" b="0" dirty="0">
                <a:effectLst/>
                <a:cs typeface="B Nazanin" pitchFamily="2" charset="-78"/>
              </a:rPr>
              <a:t>2800 ایران قرار گرفته باشد</a:t>
            </a:r>
            <a:r>
              <a:rPr lang="fa-IR" b="0" dirty="0" smtClean="0">
                <a:effectLst/>
                <a:latin typeface="Times New Roman"/>
                <a:ea typeface="Calibri"/>
                <a:cs typeface="B Nazanin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           ب:میرایی </a:t>
            </a:r>
            <a:r>
              <a:rPr lang="fa-IR" sz="1400" b="0" dirty="0">
                <a:effectLst/>
                <a:cs typeface="B Nazanin" pitchFamily="2" charset="-78"/>
              </a:rPr>
              <a:t>موثر در مود اصلی سازه در هر امتداد اصلی از 30% مقدار بحرانی تجاوز نکند.</a:t>
            </a:r>
          </a:p>
          <a:p>
            <a:pPr algn="just">
              <a:spcAft>
                <a:spcPts val="6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          پ:در </a:t>
            </a:r>
            <a:r>
              <a:rPr lang="fa-IR" sz="1400" b="0" dirty="0">
                <a:effectLst/>
                <a:cs typeface="B Nazanin" pitchFamily="2" charset="-78"/>
              </a:rPr>
              <a:t>هر راستای سازه حداقل دو میراگر در هر طبقه در طرفین مرکز سختی سازه برای مقابله با پیچش موجود باشد.</a:t>
            </a:r>
          </a:p>
          <a:p>
            <a:pPr marL="285750" indent="-285750" algn="just">
              <a:spcAft>
                <a:spcPts val="600"/>
              </a:spcAft>
              <a:buClrTx/>
              <a:buSzPct val="150000"/>
              <a:buFont typeface="Arial" pitchFamily="34" charset="0"/>
              <a:buChar char="•"/>
            </a:pPr>
            <a:r>
              <a:rPr lang="fa-IR" sz="1400" b="0" dirty="0" smtClean="0">
                <a:effectLst/>
                <a:cs typeface="B Nazanin" pitchFamily="2" charset="-78"/>
              </a:rPr>
              <a:t>برای تحلیل </a:t>
            </a:r>
            <a:r>
              <a:rPr lang="fa-IR" sz="1400" b="0" dirty="0">
                <a:effectLst/>
                <a:cs typeface="B Nazanin" pitchFamily="2" charset="-78"/>
              </a:rPr>
              <a:t>سازه مجهز به میراگر در سطح خطر(2) استفاده از روش تحلیل دینامیکی تاریخچه </a:t>
            </a:r>
            <a:r>
              <a:rPr lang="fa-IR" sz="1400" b="0" dirty="0" smtClean="0">
                <a:effectLst/>
                <a:cs typeface="B Nazanin" pitchFamily="2" charset="-78"/>
              </a:rPr>
              <a:t>زمانی غیرخطی </a:t>
            </a:r>
            <a:r>
              <a:rPr lang="fa-IR" sz="1400" b="0" dirty="0">
                <a:effectLst/>
                <a:cs typeface="B Nazanin" pitchFamily="2" charset="-78"/>
              </a:rPr>
              <a:t>تعیین شده است.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a-IR" sz="1400" b="0" dirty="0" smtClean="0">
                <a:effectLst/>
                <a:cs typeface="B Nazanin" pitchFamily="2" charset="-78"/>
              </a:rPr>
              <a:t>برای سازه موردنظر اگرچه </a:t>
            </a:r>
            <a:r>
              <a:rPr lang="fa-IR" sz="1400" b="0" dirty="0">
                <a:effectLst/>
                <a:cs typeface="B Nazanin" pitchFamily="2" charset="-78"/>
              </a:rPr>
              <a:t>هر سه شرط درنظر گرفته شده برای سطح خطر(1) تامین می باشد، لیکن نظر به اینکه در هر حال در سطح خطر(2) تحلیل غیر خطی تاریخچه </a:t>
            </a:r>
            <a:r>
              <a:rPr lang="fa-IR" sz="1400" b="0" dirty="0" smtClean="0">
                <a:effectLst/>
                <a:cs typeface="B Nazanin" pitchFamily="2" charset="-78"/>
              </a:rPr>
              <a:t>زمانی باید </a:t>
            </a:r>
            <a:r>
              <a:rPr lang="fa-IR" sz="1400" b="0" dirty="0">
                <a:effectLst/>
                <a:cs typeface="B Nazanin" pitchFamily="2" charset="-78"/>
              </a:rPr>
              <a:t>انجام شود، تحلیل در سطح خطر (1) نیز طبق آن روش انجام پذیرفته و معیارهای پذیرش مورد </a:t>
            </a:r>
            <a:r>
              <a:rPr lang="fa-IR" sz="1400" b="0" dirty="0" smtClean="0">
                <a:effectLst/>
                <a:cs typeface="B Nazanin" pitchFamily="2" charset="-78"/>
              </a:rPr>
              <a:t>کنترل </a:t>
            </a:r>
            <a:r>
              <a:rPr lang="fa-IR" sz="1400" b="0" dirty="0">
                <a:effectLst/>
                <a:cs typeface="B Nazanin" pitchFamily="2" charset="-78"/>
              </a:rPr>
              <a:t>قرار گرفته است.</a:t>
            </a:r>
            <a:endParaRPr lang="en-US" sz="1400" b="0" dirty="0"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1844706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91" y="304800"/>
            <a:ext cx="7989887" cy="455612"/>
          </a:xfrm>
        </p:spPr>
        <p:txBody>
          <a:bodyPr/>
          <a:lstStyle/>
          <a:p>
            <a:pPr algn="r" rtl="1"/>
            <a:r>
              <a:rPr lang="fa-IR" b="1" u="sng" dirty="0" smtClean="0">
                <a:solidFill>
                  <a:schemeClr val="tx1"/>
                </a:solidFill>
                <a:effectLst/>
                <a:cs typeface="B Nazanin" pitchFamily="2" charset="-78"/>
              </a:rPr>
              <a:t>5-بارگذاری</a:t>
            </a:r>
            <a:endParaRPr lang="en-US" b="1" u="sng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1"/>
            <a:ext cx="7620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1400" b="0" dirty="0">
                <a:effectLst/>
                <a:cs typeface="B Nazanin" pitchFamily="2" charset="-78"/>
              </a:rPr>
              <a:t>بارهاي وارده بر اين ساختمان شامل بارهاي مرده، زنده </a:t>
            </a:r>
            <a:r>
              <a:rPr lang="fa-IR" sz="1400" b="0" dirty="0" smtClean="0">
                <a:effectLst/>
                <a:cs typeface="B Nazanin" pitchFamily="2" charset="-78"/>
              </a:rPr>
              <a:t>، زلزله و فشار جانبی خاک / آب زیرزمینی مي‌باشد. </a:t>
            </a:r>
            <a:r>
              <a:rPr lang="fa-IR" sz="1400" b="0" dirty="0">
                <a:effectLst/>
                <a:cs typeface="B Nazanin" pitchFamily="2" charset="-78"/>
              </a:rPr>
              <a:t>وزن مرده اسكلت با تعريف وزن واحد حجم مصالح به كار رفته در آن به صورت خودكار توسط نرم افزار محاسبه مي‌شود. </a:t>
            </a:r>
            <a:endParaRPr lang="fa-IR" sz="1400" b="0" dirty="0" smtClean="0">
              <a:effectLst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600" dirty="0" smtClean="0">
                <a:effectLst/>
                <a:cs typeface="B Nazanin" pitchFamily="2" charset="-78"/>
              </a:rPr>
              <a:t>5-1-بارهای ثقلی</a:t>
            </a:r>
            <a:endParaRPr lang="en-US" sz="1600" dirty="0">
              <a:effectLst/>
              <a:cs typeface="B Nazanin" pitchFamily="2" charset="-78"/>
            </a:endParaRPr>
          </a:p>
          <a:p>
            <a:r>
              <a:rPr lang="fa-IR" dirty="0" smtClean="0"/>
              <a:t>                                               </a:t>
            </a:r>
            <a:r>
              <a:rPr lang="fa-IR" sz="1400" b="0" dirty="0">
                <a:effectLst/>
                <a:cs typeface="B Nazanin" pitchFamily="2" charset="-78"/>
              </a:rPr>
              <a:t>حالات محتمل بارهای وارد بر ساختمان</a:t>
            </a:r>
            <a:endParaRPr lang="en-US" sz="1400" b="0" dirty="0">
              <a:effectLst/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6"/>
          <a:stretch/>
        </p:blipFill>
        <p:spPr bwMode="auto">
          <a:xfrm>
            <a:off x="685797" y="2333624"/>
            <a:ext cx="7458075" cy="215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4491983"/>
            <a:ext cx="7458075" cy="151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067721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4800"/>
            <a:ext cx="7467601" cy="6172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a-IR" sz="1600" dirty="0" smtClean="0">
                <a:effectLst/>
                <a:cs typeface="B Nazanin" pitchFamily="2" charset="-78"/>
              </a:rPr>
              <a:t>5-2-بار زلزله</a:t>
            </a:r>
          </a:p>
          <a:p>
            <a:pPr algn="just">
              <a:lnSpc>
                <a:spcPct val="150000"/>
              </a:lnSpc>
            </a:pPr>
            <a:r>
              <a:rPr lang="fa-IR" sz="1400" b="0" dirty="0" smtClean="0">
                <a:effectLst/>
                <a:cs typeface="B Nazanin" pitchFamily="2" charset="-78"/>
              </a:rPr>
              <a:t>با توجه به نوع تحلیل، که غیرخطی تاریخچه زمانی است، سه شتابنگاشت سازگار با طیف استاندارد 2800 -ویرایش (4) به شرح زیر تهیه و در محاسبات بکار رفته است.</a:t>
            </a: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 smtClean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endParaRPr lang="fa-IR" sz="1400" b="0" dirty="0">
              <a:effectLst/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1400" b="0" dirty="0" smtClean="0">
                <a:effectLst/>
                <a:cs typeface="B Nazanin" pitchFamily="2" charset="-78"/>
              </a:rPr>
              <a:t>                                                          طیف طرح </a:t>
            </a:r>
            <a:r>
              <a:rPr lang="fa-IR" sz="1400" b="0" dirty="0">
                <a:effectLst/>
                <a:cs typeface="B Nazanin" pitchFamily="2" charset="-78"/>
              </a:rPr>
              <a:t>استاندارد 2800 -ویرایش (4) </a:t>
            </a:r>
            <a:endParaRPr lang="fa-IR" sz="1400" b="0" dirty="0" smtClean="0">
              <a:effectLst/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/>
          <a:stretch/>
        </p:blipFill>
        <p:spPr bwMode="auto">
          <a:xfrm rot="16200000">
            <a:off x="2686051" y="171450"/>
            <a:ext cx="3905250" cy="668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638800"/>
            <a:ext cx="7315200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1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cs typeface="B Nazanin" pitchFamily="2" charset="-78"/>
              </a:rPr>
              <a:t>اعضا </a:t>
            </a:r>
            <a:r>
              <a:rPr lang="fa-IR" sz="1400" dirty="0">
                <a:cs typeface="B Nazanin" pitchFamily="2" charset="-78"/>
              </a:rPr>
              <a:t>سازه و ظرفیت مهاربندهای اصطکاکی برای حداکثر تلاش های حاصل از سه شتابنگاشت مورد ارزیابی و طراحی قرار گرفته </a:t>
            </a:r>
            <a:r>
              <a:rPr lang="fa-IR" sz="1400" dirty="0" smtClean="0">
                <a:cs typeface="B Nazanin" pitchFamily="2" charset="-78"/>
              </a:rPr>
              <a:t>اند</a:t>
            </a:r>
            <a:r>
              <a:rPr lang="fa-IR" sz="1400" dirty="0">
                <a:cs typeface="B Nazanin" pitchFamily="2" charset="-78"/>
              </a:rPr>
              <a:t>.</a:t>
            </a:r>
            <a:endParaRPr lang="en-US" sz="1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7529564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1799" y="188913"/>
            <a:ext cx="2133601" cy="455612"/>
          </a:xfrm>
        </p:spPr>
        <p:txBody>
          <a:bodyPr/>
          <a:lstStyle/>
          <a:p>
            <a:pPr algn="r"/>
            <a:r>
              <a:rPr lang="fa-IR" b="1" dirty="0" smtClean="0">
                <a:effectLst/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effectLst/>
                <a:cs typeface="B Nazanin" pitchFamily="2" charset="-78"/>
              </a:rPr>
              <a:t>شتابنگاشت شماره (1)</a:t>
            </a:r>
            <a:endParaRPr lang="en-US" b="1" dirty="0"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 b="10399"/>
          <a:stretch/>
        </p:blipFill>
        <p:spPr bwMode="auto">
          <a:xfrm>
            <a:off x="685800" y="152400"/>
            <a:ext cx="5397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15317" r="2830" b="13489"/>
          <a:stretch/>
        </p:blipFill>
        <p:spPr bwMode="auto">
          <a:xfrm>
            <a:off x="685800" y="3339427"/>
            <a:ext cx="5457825" cy="296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031364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ommorow">
  <a:themeElements>
    <a:clrScheme name="Tommorow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ommorow">
      <a:majorFont>
        <a:latin typeface="Tahoma"/>
        <a:ea typeface=""/>
        <a:cs typeface="Titr"/>
      </a:majorFont>
      <a:minorFont>
        <a:latin typeface="Tahoma"/>
        <a:ea typeface=""/>
        <a:cs typeface="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ommorow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morow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morow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morow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morow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morow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morow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orow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1681</Words>
  <Application>Microsoft Office PowerPoint</Application>
  <PresentationFormat>On-screen Show (4:3)</PresentationFormat>
  <Paragraphs>203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Tommorow</vt:lpstr>
      <vt:lpstr>Office Theme</vt:lpstr>
      <vt:lpstr>PowerPoint Presentation</vt:lpstr>
      <vt:lpstr>فهرست مندرجات</vt:lpstr>
      <vt:lpstr>1-مقدمه</vt:lpstr>
      <vt:lpstr>2-معرفی وضعیت موجود</vt:lpstr>
      <vt:lpstr>3-ارزیابی سازه برای سطوح عملکرد</vt:lpstr>
      <vt:lpstr>4-متدولوژی</vt:lpstr>
      <vt:lpstr>5-بارگذاری</vt:lpstr>
      <vt:lpstr>PowerPoint Presentation</vt:lpstr>
      <vt:lpstr> شتابنگاشت شماره (1)</vt:lpstr>
      <vt:lpstr> شتابنگاشت شماره (2)</vt:lpstr>
      <vt:lpstr> شتابنگاشت شماره (3)</vt:lpstr>
      <vt:lpstr>6-ترکیبات بار گذاری:</vt:lpstr>
      <vt:lpstr>7-مدلسازی و تحلیل سازه</vt:lpstr>
      <vt:lpstr>8-کنترل معیار های پذیرش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Station2</dc:creator>
  <cp:lastModifiedBy>Core2Quad</cp:lastModifiedBy>
  <cp:revision>211</cp:revision>
  <cp:lastPrinted>2018-02-27T07:43:46Z</cp:lastPrinted>
  <dcterms:created xsi:type="dcterms:W3CDTF">2017-12-25T05:51:55Z</dcterms:created>
  <dcterms:modified xsi:type="dcterms:W3CDTF">2018-02-28T06:55:43Z</dcterms:modified>
</cp:coreProperties>
</file>